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9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307" r:id="rId13"/>
    <p:sldId id="270" r:id="rId14"/>
    <p:sldId id="271" r:id="rId15"/>
    <p:sldId id="272" r:id="rId16"/>
    <p:sldId id="265" r:id="rId17"/>
    <p:sldId id="274" r:id="rId18"/>
    <p:sldId id="305" r:id="rId19"/>
    <p:sldId id="276" r:id="rId20"/>
    <p:sldId id="281" r:id="rId21"/>
    <p:sldId id="293" r:id="rId22"/>
    <p:sldId id="296" r:id="rId23"/>
    <p:sldId id="282" r:id="rId24"/>
    <p:sldId id="279" r:id="rId25"/>
    <p:sldId id="301" r:id="rId26"/>
    <p:sldId id="284" r:id="rId27"/>
    <p:sldId id="285" r:id="rId28"/>
    <p:sldId id="306" r:id="rId29"/>
    <p:sldId id="300" r:id="rId30"/>
    <p:sldId id="304" r:id="rId31"/>
    <p:sldId id="303" r:id="rId32"/>
    <p:sldId id="30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1"/>
    <p:restoredTop sz="94597"/>
  </p:normalViewPr>
  <p:slideViewPr>
    <p:cSldViewPr snapToGrid="0" snapToObjects="1">
      <p:cViewPr varScale="1">
        <p:scale>
          <a:sx n="55" d="100"/>
          <a:sy n="55" d="100"/>
        </p:scale>
        <p:origin x="22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C732B-2516-F744-B24E-7F10ED316C3F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0BEF3-9469-8746-B89D-7C01F7E4C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2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1.wdp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irishexaminer.com/" TargetMode="Externa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hyperlink" Target="http://www.runninginsilence.com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hyperlink" Target="http://www.runninginsilence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567557"/>
            <a:ext cx="6370320" cy="3618547"/>
          </a:xfrm>
        </p:spPr>
        <p:txBody>
          <a:bodyPr/>
          <a:lstStyle/>
          <a:p>
            <a:r>
              <a:rPr lang="en-US" b="1" dirty="0" smtClean="0"/>
              <a:t>Why </a:t>
            </a:r>
            <a:r>
              <a:rPr lang="en-US" b="1" dirty="0"/>
              <a:t>I Kept Silent About My Eating Disorder, and Why Coaches Shouldn't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5440680" cy="135255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chemeClr val="tx1"/>
                </a:solidFill>
              </a:rPr>
              <a:t>Rachael Steil</a:t>
            </a:r>
          </a:p>
          <a:p>
            <a:r>
              <a:rPr lang="en-US" sz="3400" dirty="0" smtClean="0">
                <a:solidFill>
                  <a:schemeClr val="tx1"/>
                </a:solidFill>
              </a:rPr>
              <a:t>Author, Speaker, Coach</a:t>
            </a: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34" y="403381"/>
            <a:ext cx="3998015" cy="603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/>
          <a:stretch/>
        </p:blipFill>
        <p:spPr>
          <a:xfrm>
            <a:off x="6213230" y="0"/>
            <a:ext cx="95803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480" y="1012954"/>
            <a:ext cx="52446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Cross country:</a:t>
            </a:r>
          </a:p>
          <a:p>
            <a:r>
              <a:rPr lang="en-US" sz="2800" dirty="0" smtClean="0"/>
              <a:t>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smtClean="0"/>
              <a:t>place NAIA All-American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Track:</a:t>
            </a:r>
          </a:p>
          <a:p>
            <a:r>
              <a:rPr lang="en-US" sz="2800" dirty="0" smtClean="0"/>
              <a:t>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smtClean="0"/>
              <a:t>place NAIA All-American</a:t>
            </a:r>
          </a:p>
          <a:p>
            <a:endParaRPr lang="en-US" sz="2800" dirty="0"/>
          </a:p>
          <a:p>
            <a:r>
              <a:rPr lang="en-US" sz="2800" dirty="0" smtClean="0"/>
              <a:t>--Social life suffering</a:t>
            </a:r>
          </a:p>
          <a:p>
            <a:r>
              <a:rPr lang="en-US" sz="2800" dirty="0" smtClean="0"/>
              <a:t>--Rigid schedule</a:t>
            </a:r>
          </a:p>
          <a:p>
            <a:r>
              <a:rPr lang="en-US" sz="2800" dirty="0" smtClean="0"/>
              <a:t>--Worried about giving in to “too much” food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Raw Food Diet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7" y="-1"/>
            <a:ext cx="5158154" cy="687754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12" y="2076450"/>
            <a:ext cx="5847619" cy="41013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Raw fruits, vegetables, nuts &amp; seeds</a:t>
            </a:r>
          </a:p>
          <a:p>
            <a:r>
              <a:rPr lang="en-US" sz="3200" dirty="0" smtClean="0"/>
              <a:t>Nothing heated over 118 degrees</a:t>
            </a:r>
          </a:p>
          <a:p>
            <a:r>
              <a:rPr lang="en-US" sz="3200" dirty="0" smtClean="0"/>
              <a:t>Keep eating disorder without weight </a:t>
            </a:r>
            <a:r>
              <a:rPr lang="en-US" sz="3200" dirty="0" smtClean="0"/>
              <a:t>gain??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84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130" y="0"/>
            <a:ext cx="1078887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95"/>
                    </a14:imgEffect>
                    <a14:imgEffect>
                      <a14:saturation sat="1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9592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236" y="1722743"/>
            <a:ext cx="2088184" cy="31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8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71500"/>
            <a:ext cx="4561416" cy="1320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Binge Eating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734644"/>
            <a:ext cx="4385733" cy="4272017"/>
          </a:xfrm>
        </p:spPr>
        <p:txBody>
          <a:bodyPr>
            <a:noAutofit/>
          </a:bodyPr>
          <a:lstStyle/>
          <a:p>
            <a:r>
              <a:rPr lang="en-US" sz="3600" dirty="0" smtClean="0"/>
              <a:t>Large amount of food in short amount of time</a:t>
            </a:r>
          </a:p>
          <a:p>
            <a:r>
              <a:rPr lang="en-US" sz="3600" dirty="0" smtClean="0"/>
              <a:t>Shame, guilt, discomfort</a:t>
            </a:r>
          </a:p>
          <a:p>
            <a:r>
              <a:rPr lang="en-US" sz="3600" dirty="0" smtClean="0"/>
              <a:t>Discipline, willpower?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-627698"/>
            <a:ext cx="10966450" cy="99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66" y="-3440368"/>
            <a:ext cx="8340994" cy="11121328"/>
          </a:xfrm>
        </p:spPr>
      </p:pic>
    </p:spTree>
    <p:extLst>
      <p:ext uri="{BB962C8B-B14F-4D97-AF65-F5344CB8AC3E}">
        <p14:creationId xmlns:p14="http://schemas.microsoft.com/office/powerpoint/2010/main" val="1058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41502"/>
          </a:xfrm>
        </p:spPr>
        <p:txBody>
          <a:bodyPr/>
          <a:lstStyle/>
          <a:p>
            <a:r>
              <a:rPr lang="en-US" dirty="0" smtClean="0"/>
              <a:t>High School vs College PRs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496832" cy="38807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Freshman HS: 19:32</a:t>
            </a:r>
          </a:p>
          <a:p>
            <a:r>
              <a:rPr lang="en-US" sz="3200" dirty="0" smtClean="0"/>
              <a:t>Sophomore HS: 19:11</a:t>
            </a:r>
          </a:p>
          <a:p>
            <a:r>
              <a:rPr lang="en-US" sz="3200" dirty="0" smtClean="0"/>
              <a:t>Junior HS: 18:32</a:t>
            </a:r>
          </a:p>
          <a:p>
            <a:r>
              <a:rPr lang="en-US" sz="3200" dirty="0" smtClean="0"/>
              <a:t>Senior HS: 18:27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2585" y="2160589"/>
            <a:ext cx="5285677" cy="388077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Freshman College: 17:04</a:t>
            </a:r>
          </a:p>
          <a:p>
            <a:r>
              <a:rPr lang="en-US" sz="3000" dirty="0" smtClean="0"/>
              <a:t>Sophomore: Redshirt</a:t>
            </a:r>
          </a:p>
          <a:p>
            <a:r>
              <a:rPr lang="en-US" sz="3000" dirty="0" smtClean="0"/>
              <a:t>Junior: 18:26</a:t>
            </a:r>
          </a:p>
          <a:p>
            <a:r>
              <a:rPr lang="en-US" sz="3000" dirty="0" smtClean="0"/>
              <a:t>Senior: 18:50</a:t>
            </a:r>
          </a:p>
          <a:p>
            <a:r>
              <a:rPr lang="en-US" sz="3000" dirty="0" smtClean="0"/>
              <a:t>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Year Senior: 20:01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08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314960"/>
            <a:ext cx="5072845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II. Causes</a:t>
            </a:r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35760"/>
            <a:ext cx="6527507" cy="4856480"/>
          </a:xfrm>
        </p:spPr>
        <p:txBody>
          <a:bodyPr numCol="1">
            <a:normAutofit fontScale="92500"/>
          </a:bodyPr>
          <a:lstStyle/>
          <a:p>
            <a:r>
              <a:rPr lang="en-US" sz="2700" dirty="0" smtClean="0"/>
              <a:t>Competitive running PART of the trigger?</a:t>
            </a:r>
          </a:p>
          <a:p>
            <a:r>
              <a:rPr lang="en-US" sz="2700" dirty="0"/>
              <a:t>E</a:t>
            </a:r>
            <a:r>
              <a:rPr lang="en-US" sz="2700" dirty="0" smtClean="0"/>
              <a:t>ating disorder already present?</a:t>
            </a:r>
          </a:p>
          <a:p>
            <a:r>
              <a:rPr lang="en-US" sz="2700" dirty="0"/>
              <a:t>P</a:t>
            </a:r>
            <a:r>
              <a:rPr lang="en-US" sz="2700" dirty="0" smtClean="0"/>
              <a:t>eople drawn to running:</a:t>
            </a:r>
          </a:p>
          <a:p>
            <a:pPr lvl="1"/>
            <a:r>
              <a:rPr lang="en-US" sz="2300" dirty="0" smtClean="0"/>
              <a:t>Hard work</a:t>
            </a:r>
          </a:p>
          <a:p>
            <a:pPr lvl="1"/>
            <a:r>
              <a:rPr lang="en-US" sz="2300" dirty="0" smtClean="0"/>
              <a:t>Discipline</a:t>
            </a:r>
          </a:p>
          <a:p>
            <a:pPr lvl="1"/>
            <a:r>
              <a:rPr lang="en-US" sz="2300" dirty="0" smtClean="0"/>
              <a:t>Pushing through pain</a:t>
            </a:r>
          </a:p>
          <a:p>
            <a:pPr lvl="1"/>
            <a:r>
              <a:rPr lang="en-US" sz="2300" dirty="0" smtClean="0"/>
              <a:t>Attention to numbers</a:t>
            </a:r>
          </a:p>
          <a:p>
            <a:pPr lvl="1"/>
            <a:r>
              <a:rPr lang="en-US" sz="2300" dirty="0" smtClean="0"/>
              <a:t>Perfectionism</a:t>
            </a:r>
          </a:p>
          <a:p>
            <a:pPr lvl="1"/>
            <a:r>
              <a:rPr lang="en-US" sz="2300" dirty="0" smtClean="0"/>
              <a:t>Persistence</a:t>
            </a:r>
          </a:p>
          <a:p>
            <a:pPr lvl="1"/>
            <a:r>
              <a:rPr lang="en-US" sz="2300" dirty="0" smtClean="0"/>
              <a:t>High self-expectation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1" r="27317"/>
          <a:stretch/>
        </p:blipFill>
        <p:spPr>
          <a:xfrm>
            <a:off x="7441331" y="434341"/>
            <a:ext cx="4750669" cy="60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440" y="609600"/>
            <a:ext cx="7555561" cy="13208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Causes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434" y="1734207"/>
            <a:ext cx="4419935" cy="4307154"/>
          </a:xfrm>
        </p:spPr>
        <p:txBody>
          <a:bodyPr>
            <a:noAutofit/>
          </a:bodyPr>
          <a:lstStyle/>
          <a:p>
            <a:r>
              <a:rPr lang="en-US" sz="3200" dirty="0"/>
              <a:t>Coaches?</a:t>
            </a:r>
          </a:p>
          <a:p>
            <a:pPr lvl="1"/>
            <a:r>
              <a:rPr lang="en-US" sz="3200" dirty="0"/>
              <a:t>Can happen to the BEST of coaches</a:t>
            </a:r>
            <a:r>
              <a:rPr lang="en-US" sz="3200" dirty="0" smtClean="0"/>
              <a:t>!</a:t>
            </a:r>
          </a:p>
          <a:p>
            <a:pPr lvl="1"/>
            <a:r>
              <a:rPr lang="en-US" sz="3200" dirty="0" smtClean="0"/>
              <a:t>Comments to avoid</a:t>
            </a:r>
            <a:endParaRPr lang="en-US" sz="3200" dirty="0"/>
          </a:p>
          <a:p>
            <a:pPr lvl="1"/>
            <a:r>
              <a:rPr lang="en-US" sz="3200" dirty="0"/>
              <a:t>We CAN talk about these issues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11" y="-98679"/>
            <a:ext cx="7074589" cy="6956679"/>
          </a:xfrm>
        </p:spPr>
      </p:pic>
    </p:spTree>
    <p:extLst>
      <p:ext uri="{BB962C8B-B14F-4D97-AF65-F5344CB8AC3E}">
        <p14:creationId xmlns:p14="http://schemas.microsoft.com/office/powerpoint/2010/main" val="66042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3483"/>
            <a:ext cx="8596668" cy="13208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accent1">
                    <a:lumMod val="50000"/>
                  </a:schemeClr>
                </a:solidFill>
              </a:rPr>
              <a:t>III. As a Coach, How to Approach</a:t>
            </a:r>
            <a:endParaRPr lang="en-US" sz="4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85900"/>
            <a:ext cx="6972403" cy="4937201"/>
          </a:xfrm>
        </p:spPr>
        <p:txBody>
          <a:bodyPr>
            <a:noAutofit/>
          </a:bodyPr>
          <a:lstStyle/>
          <a:p>
            <a:r>
              <a:rPr lang="en-US" sz="2800" dirty="0" smtClean="0"/>
              <a:t>MENS teams also!</a:t>
            </a:r>
          </a:p>
          <a:p>
            <a:r>
              <a:rPr lang="en-US" sz="2800" dirty="0"/>
              <a:t>“[M]ales are at higher risk of dying as a result of </a:t>
            </a:r>
            <a:r>
              <a:rPr lang="en-US" sz="2800" dirty="0" smtClean="0"/>
              <a:t>their eating </a:t>
            </a:r>
            <a:r>
              <a:rPr lang="en-US" sz="2800" dirty="0"/>
              <a:t>disorders. The suggestion is that this may be because they wait for longer before seeking help."</a:t>
            </a:r>
          </a:p>
          <a:p>
            <a:pPr lvl="2"/>
            <a:r>
              <a:rPr lang="en-US" sz="1900" i="1" dirty="0"/>
              <a:t>Shining on a light on male eating </a:t>
            </a:r>
            <a:r>
              <a:rPr lang="en-US" sz="1900" i="1" dirty="0" smtClean="0"/>
              <a:t>disorders (Sharon </a:t>
            </a:r>
            <a:r>
              <a:rPr lang="en-US" sz="1900" i="1" dirty="0" err="1" smtClean="0"/>
              <a:t>Conchuir</a:t>
            </a:r>
            <a:r>
              <a:rPr lang="en-US" sz="1900" i="1" dirty="0" smtClean="0"/>
              <a:t>) </a:t>
            </a:r>
            <a:r>
              <a:rPr lang="en-US" sz="1900" i="1" u="sng" dirty="0" smtClean="0">
                <a:hlinkClick r:id="rId2"/>
              </a:rPr>
              <a:t>http</a:t>
            </a:r>
            <a:r>
              <a:rPr lang="en-US" sz="1900" i="1" u="sng" dirty="0">
                <a:hlinkClick r:id="rId2"/>
              </a:rPr>
              <a:t>://</a:t>
            </a:r>
            <a:r>
              <a:rPr lang="en-US" sz="1900" i="1" u="sng" dirty="0" smtClean="0">
                <a:hlinkClick r:id="rId2"/>
              </a:rPr>
              <a:t>www.irishexaminer.com</a:t>
            </a:r>
            <a:endParaRPr lang="en-US" sz="1900" i="1" u="sng" dirty="0" smtClean="0"/>
          </a:p>
          <a:p>
            <a:r>
              <a:rPr lang="en-US" sz="2800" dirty="0" smtClean="0"/>
              <a:t>Female Athlete Triad (FAT) vs Relative Energy Deficiency in Sport (RED-S)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r="25166"/>
          <a:stretch/>
        </p:blipFill>
        <p:spPr>
          <a:xfrm>
            <a:off x="7990415" y="1774283"/>
            <a:ext cx="3863236" cy="39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80"/>
            <a:ext cx="12192000" cy="69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92" y="453483"/>
            <a:ext cx="831271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 smtClean="0"/>
              <a:t>As a Coach, How to </a:t>
            </a:r>
            <a:r>
              <a:rPr lang="en-US" sz="4500" dirty="0" smtClean="0"/>
              <a:t>Approach: Parent Meeting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391507"/>
            <a:ext cx="4926297" cy="3456843"/>
          </a:xfrm>
        </p:spPr>
        <p:txBody>
          <a:bodyPr>
            <a:noAutofit/>
          </a:bodyPr>
          <a:lstStyle/>
          <a:p>
            <a:r>
              <a:rPr lang="en-US" sz="3200" dirty="0" smtClean="0"/>
              <a:t>Play </a:t>
            </a:r>
            <a:r>
              <a:rPr lang="en-US" sz="3200" dirty="0" smtClean="0"/>
              <a:t>important role in </a:t>
            </a:r>
            <a:r>
              <a:rPr lang="en-US" sz="3200" dirty="0" smtClean="0"/>
              <a:t>recognition</a:t>
            </a:r>
            <a:endParaRPr lang="en-US" sz="3200" dirty="0" smtClean="0"/>
          </a:p>
          <a:p>
            <a:r>
              <a:rPr lang="en-US" sz="3200" dirty="0" smtClean="0"/>
              <a:t>Symptoms</a:t>
            </a:r>
          </a:p>
          <a:p>
            <a:r>
              <a:rPr lang="en-US" sz="3200" dirty="0" smtClean="0"/>
              <a:t>BEHAVIOR-based, not appearance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9" r="35497" b="12778"/>
          <a:stretch/>
        </p:blipFill>
        <p:spPr>
          <a:xfrm>
            <a:off x="6128555" y="1983832"/>
            <a:ext cx="6063445" cy="38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1113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As a Coach, How to Approach: </a:t>
            </a:r>
            <a:r>
              <a:rPr lang="en-US" sz="4000" dirty="0" smtClean="0"/>
              <a:t>Team Meeting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110154"/>
            <a:ext cx="8496300" cy="4087446"/>
          </a:xfrm>
        </p:spPr>
        <p:txBody>
          <a:bodyPr>
            <a:noAutofit/>
          </a:bodyPr>
          <a:lstStyle/>
          <a:p>
            <a:r>
              <a:rPr lang="en-US" sz="3000" dirty="0" smtClean="0"/>
              <a:t>Balance</a:t>
            </a:r>
          </a:p>
          <a:p>
            <a:pPr lvl="1"/>
            <a:r>
              <a:rPr lang="en-US" sz="3000" dirty="0" smtClean="0"/>
              <a:t>Senior input</a:t>
            </a:r>
          </a:p>
          <a:p>
            <a:r>
              <a:rPr lang="en-US" sz="3000" dirty="0" smtClean="0"/>
              <a:t>Nutrition</a:t>
            </a:r>
          </a:p>
          <a:p>
            <a:pPr lvl="1"/>
            <a:r>
              <a:rPr lang="en-US" sz="3000" dirty="0" smtClean="0"/>
              <a:t>More running = more hunger!</a:t>
            </a:r>
            <a:endParaRPr lang="en-US" sz="3000" dirty="0"/>
          </a:p>
          <a:p>
            <a:pPr lvl="1"/>
            <a:r>
              <a:rPr lang="en-US" sz="3000" dirty="0" smtClean="0"/>
              <a:t>Post-workout </a:t>
            </a:r>
            <a:r>
              <a:rPr lang="en-US" sz="3000" dirty="0" smtClean="0"/>
              <a:t>fuel</a:t>
            </a:r>
            <a:endParaRPr lang="en-US" sz="3000" dirty="0"/>
          </a:p>
          <a:p>
            <a:pPr lvl="1"/>
            <a:r>
              <a:rPr lang="en-US" sz="3000" dirty="0" smtClean="0"/>
              <a:t>80/20 vs 100% “perfect”</a:t>
            </a:r>
          </a:p>
          <a:p>
            <a:pPr lvl="1"/>
            <a:r>
              <a:rPr lang="en-US" sz="3000" dirty="0" smtClean="0"/>
              <a:t>Lists of carbs, proteins, fats</a:t>
            </a:r>
          </a:p>
        </p:txBody>
      </p:sp>
    </p:spTree>
    <p:extLst>
      <p:ext uri="{BB962C8B-B14F-4D97-AF65-F5344CB8AC3E}">
        <p14:creationId xmlns:p14="http://schemas.microsoft.com/office/powerpoint/2010/main" val="15245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483"/>
            <a:ext cx="4876800" cy="1320800"/>
          </a:xfrm>
        </p:spPr>
        <p:txBody>
          <a:bodyPr>
            <a:noAutofit/>
          </a:bodyPr>
          <a:lstStyle/>
          <a:p>
            <a:r>
              <a:rPr lang="en-US" sz="3200" dirty="0"/>
              <a:t>As a Coach, How to Approach: Team Meeting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774284"/>
            <a:ext cx="4414928" cy="4651916"/>
          </a:xfrm>
        </p:spPr>
        <p:txBody>
          <a:bodyPr>
            <a:noAutofit/>
          </a:bodyPr>
          <a:lstStyle/>
          <a:p>
            <a:r>
              <a:rPr lang="en-US" sz="2600" dirty="0" smtClean="0"/>
              <a:t>TALK about it!</a:t>
            </a:r>
          </a:p>
          <a:p>
            <a:pPr lvl="1"/>
            <a:r>
              <a:rPr lang="en-US" sz="2400" dirty="0" smtClean="0"/>
              <a:t>Will prompt them to seek help </a:t>
            </a:r>
            <a:r>
              <a:rPr lang="en-US" sz="2400" dirty="0"/>
              <a:t>sooner, recover </a:t>
            </a:r>
            <a:r>
              <a:rPr lang="en-US" sz="2400" dirty="0" smtClean="0"/>
              <a:t>sooner</a:t>
            </a:r>
          </a:p>
          <a:p>
            <a:r>
              <a:rPr lang="en-US" sz="2600" dirty="0" smtClean="0"/>
              <a:t>Discourage body comparisons</a:t>
            </a:r>
            <a:endParaRPr lang="en-US" sz="2600" dirty="0"/>
          </a:p>
          <a:p>
            <a:r>
              <a:rPr lang="en-US" sz="2600" dirty="0" smtClean="0"/>
              <a:t>Can’t prevent </a:t>
            </a:r>
            <a:r>
              <a:rPr lang="en-US" sz="2600" dirty="0"/>
              <a:t>all </a:t>
            </a:r>
            <a:r>
              <a:rPr lang="en-US" sz="2600" dirty="0" smtClean="0"/>
              <a:t>eating disorder</a:t>
            </a:r>
            <a:r>
              <a:rPr lang="en-US" sz="2600" dirty="0" smtClean="0"/>
              <a:t>s</a:t>
            </a:r>
          </a:p>
          <a:p>
            <a:r>
              <a:rPr lang="en-US" sz="2600" dirty="0" smtClean="0"/>
              <a:t>Show physical AND mental well-being important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348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As a Coach, How to Approach: Team Meeting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2016369"/>
            <a:ext cx="9948625" cy="4232032"/>
          </a:xfrm>
        </p:spPr>
        <p:txBody>
          <a:bodyPr numCol="2">
            <a:noAutofit/>
          </a:bodyPr>
          <a:lstStyle/>
          <a:p>
            <a:r>
              <a:rPr lang="en-US" sz="2800" dirty="0" smtClean="0"/>
              <a:t>NOT about appearance</a:t>
            </a:r>
          </a:p>
          <a:p>
            <a:r>
              <a:rPr lang="en-US" sz="2800" dirty="0" smtClean="0"/>
              <a:t>Restricting OR bingeing, or compensatory behaviors</a:t>
            </a:r>
          </a:p>
          <a:p>
            <a:r>
              <a:rPr lang="en-US" sz="2800" dirty="0" smtClean="0"/>
              <a:t>Preoccupation with food</a:t>
            </a:r>
          </a:p>
          <a:p>
            <a:r>
              <a:rPr lang="en-US" sz="2800" dirty="0" smtClean="0"/>
              <a:t>Anxious about what or how much to eat</a:t>
            </a:r>
          </a:p>
          <a:p>
            <a:r>
              <a:rPr lang="en-US" sz="2800" dirty="0" smtClean="0"/>
              <a:t>Feeling shame and guilt when eating</a:t>
            </a:r>
          </a:p>
          <a:p>
            <a:endParaRPr lang="en-US" sz="2800" dirty="0" smtClean="0"/>
          </a:p>
          <a:p>
            <a:r>
              <a:rPr lang="en-US" sz="2800" dirty="0"/>
              <a:t>Hoarding </a:t>
            </a:r>
            <a:r>
              <a:rPr lang="en-US" sz="2800" dirty="0" smtClean="0"/>
              <a:t>food</a:t>
            </a:r>
          </a:p>
          <a:p>
            <a:r>
              <a:rPr lang="en-US" sz="2800" dirty="0" smtClean="0"/>
              <a:t>Eating </a:t>
            </a:r>
            <a:r>
              <a:rPr lang="en-US" sz="2800" dirty="0"/>
              <a:t>only “safe” food, usually low in fat and calories</a:t>
            </a:r>
          </a:p>
          <a:p>
            <a:r>
              <a:rPr lang="en-US" sz="2800" dirty="0"/>
              <a:t>Strange food </a:t>
            </a:r>
            <a:r>
              <a:rPr lang="en-US" sz="2800" dirty="0" smtClean="0"/>
              <a:t>combinations</a:t>
            </a:r>
          </a:p>
          <a:p>
            <a:r>
              <a:rPr lang="en-US" sz="2800" dirty="0" smtClean="0"/>
              <a:t>Isolation</a:t>
            </a:r>
          </a:p>
          <a:p>
            <a:r>
              <a:rPr lang="en-US" sz="2800" dirty="0" smtClean="0"/>
              <a:t>Cutting out entire food groups</a:t>
            </a:r>
            <a:endParaRPr lang="en-US" sz="28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122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937" y="431705"/>
            <a:ext cx="7080739" cy="838200"/>
          </a:xfrm>
        </p:spPr>
        <p:txBody>
          <a:bodyPr>
            <a:noAutofit/>
          </a:bodyPr>
          <a:lstStyle/>
          <a:p>
            <a:r>
              <a:rPr lang="en-US" sz="5000" dirty="0" smtClean="0"/>
              <a:t>Approaching an Athlete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41230"/>
            <a:ext cx="9914466" cy="4759569"/>
          </a:xfrm>
        </p:spPr>
        <p:txBody>
          <a:bodyPr>
            <a:noAutofit/>
          </a:bodyPr>
          <a:lstStyle/>
          <a:p>
            <a:r>
              <a:rPr lang="en-US" sz="3200" dirty="0" smtClean="0"/>
              <a:t>No comments on weight/appearance</a:t>
            </a:r>
          </a:p>
          <a:p>
            <a:r>
              <a:rPr lang="en-US" sz="3200" dirty="0" smtClean="0"/>
              <a:t>BEHAVIOR-based approach</a:t>
            </a:r>
          </a:p>
          <a:p>
            <a:r>
              <a:rPr lang="en-US" sz="3200" dirty="0" smtClean="0"/>
              <a:t>Can’t make diagnosis</a:t>
            </a:r>
            <a:endParaRPr lang="en-US" sz="3200" dirty="0" smtClean="0"/>
          </a:p>
          <a:p>
            <a:r>
              <a:rPr lang="en-US" sz="3200" dirty="0" smtClean="0"/>
              <a:t>Don’t need to FIX—LISTEN</a:t>
            </a:r>
            <a:r>
              <a:rPr lang="en-US" sz="3200" dirty="0" smtClean="0"/>
              <a:t>!</a:t>
            </a:r>
          </a:p>
          <a:p>
            <a:r>
              <a:rPr lang="en-US" sz="3200" dirty="0" smtClean="0"/>
              <a:t>Notify parents/guardians</a:t>
            </a:r>
            <a:endParaRPr lang="en-US" sz="3200" dirty="0" smtClean="0"/>
          </a:p>
          <a:p>
            <a:r>
              <a:rPr lang="en-US" sz="3200" dirty="0" smtClean="0"/>
              <a:t>LEAD them to professional </a:t>
            </a:r>
            <a:r>
              <a:rPr lang="en-US" sz="3200" dirty="0" smtClean="0"/>
              <a:t>help</a:t>
            </a:r>
          </a:p>
          <a:p>
            <a:pPr lvl="1"/>
            <a:r>
              <a:rPr lang="en-US" sz="2800" dirty="0" smtClean="0"/>
              <a:t>Can ask to </a:t>
            </a:r>
            <a:r>
              <a:rPr lang="en-US" sz="2800" dirty="0" smtClean="0"/>
              <a:t>stay involved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14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07" y="402682"/>
            <a:ext cx="4470400" cy="1694131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As a Coach, How to Approach: Team Meeting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80" y="2766645"/>
            <a:ext cx="4670654" cy="3656455"/>
          </a:xfrm>
        </p:spPr>
        <p:txBody>
          <a:bodyPr>
            <a:noAutofit/>
          </a:bodyPr>
          <a:lstStyle/>
          <a:p>
            <a:r>
              <a:rPr lang="en-US" sz="3500" dirty="0" smtClean="0"/>
              <a:t>Values:</a:t>
            </a:r>
            <a:endParaRPr lang="en-US" sz="3500" dirty="0"/>
          </a:p>
          <a:p>
            <a:pPr lvl="1"/>
            <a:r>
              <a:rPr lang="en-US" sz="3500" dirty="0"/>
              <a:t>Hard </a:t>
            </a:r>
            <a:r>
              <a:rPr lang="en-US" sz="3500" dirty="0" smtClean="0"/>
              <a:t>Work </a:t>
            </a:r>
            <a:r>
              <a:rPr lang="en-US" sz="3500" dirty="0"/>
              <a:t>Balance</a:t>
            </a:r>
          </a:p>
          <a:p>
            <a:pPr lvl="1"/>
            <a:r>
              <a:rPr lang="en-US" sz="3500" dirty="0"/>
              <a:t>Teamwork</a:t>
            </a:r>
          </a:p>
          <a:p>
            <a:pPr lvl="1"/>
            <a:r>
              <a:rPr lang="en-US" sz="3500" dirty="0"/>
              <a:t>Improvement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799416" cy="1320800"/>
          </a:xfrm>
        </p:spPr>
        <p:txBody>
          <a:bodyPr>
            <a:normAutofit fontScale="90000"/>
          </a:bodyPr>
          <a:lstStyle/>
          <a:p>
            <a:r>
              <a:rPr lang="en-US" sz="5600" dirty="0" smtClean="0">
                <a:solidFill>
                  <a:schemeClr val="accent1">
                    <a:lumMod val="50000"/>
                  </a:schemeClr>
                </a:solidFill>
              </a:rPr>
              <a:t>IV. Recovery</a:t>
            </a:r>
            <a:endParaRPr lang="en-US" sz="5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656665" cy="3880772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Support group, therapist, dietitian, parents, coach</a:t>
            </a:r>
          </a:p>
          <a:p>
            <a:r>
              <a:rPr lang="en-US" sz="3200" dirty="0" smtClean="0"/>
              <a:t>Acceptance</a:t>
            </a:r>
          </a:p>
          <a:p>
            <a:r>
              <a:rPr lang="en-US" sz="3200" dirty="0" smtClean="0"/>
              <a:t>Discovery/Identity</a:t>
            </a:r>
          </a:p>
          <a:p>
            <a:r>
              <a:rPr lang="en-US" sz="3200" dirty="0" smtClean="0"/>
              <a:t>Fueling ENOUGH—trust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348750"/>
            <a:ext cx="10329333" cy="7206750"/>
          </a:xfrm>
        </p:spPr>
      </p:pic>
    </p:spTree>
    <p:extLst>
      <p:ext uri="{BB962C8B-B14F-4D97-AF65-F5344CB8AC3E}">
        <p14:creationId xmlns:p14="http://schemas.microsoft.com/office/powerpoint/2010/main" val="11242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87" y="0"/>
            <a:ext cx="4499113" cy="6877627"/>
          </a:xfrm>
        </p:spPr>
      </p:pic>
      <p:sp>
        <p:nvSpPr>
          <p:cNvPr id="3" name="TextBox 2"/>
          <p:cNvSpPr txBox="1"/>
          <p:nvPr/>
        </p:nvSpPr>
        <p:spPr>
          <a:xfrm>
            <a:off x="596348" y="1481185"/>
            <a:ext cx="68381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Website: </a:t>
            </a:r>
            <a:r>
              <a:rPr lang="en-US" sz="4000" dirty="0" smtClean="0">
                <a:hlinkClick r:id="rId3"/>
              </a:rPr>
              <a:t>www.RunninginSilence.com</a:t>
            </a:r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b="1" dirty="0" smtClean="0"/>
              <a:t>Email: </a:t>
            </a:r>
            <a:r>
              <a:rPr lang="en-US" sz="4000" dirty="0" err="1" smtClean="0"/>
              <a:t>RunninginSilence@gmail.com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58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605" y="1804545"/>
            <a:ext cx="6617988" cy="4408685"/>
          </a:xfrm>
        </p:spPr>
        <p:txBody>
          <a:bodyPr>
            <a:normAutofit/>
          </a:bodyPr>
          <a:lstStyle/>
          <a:p>
            <a:pPr lvl="1"/>
            <a:r>
              <a:rPr lang="en-US" sz="3100" dirty="0" smtClean="0"/>
              <a:t>Understand </a:t>
            </a:r>
            <a:r>
              <a:rPr lang="en-US" sz="3100" dirty="0" smtClean="0"/>
              <a:t>the prevalence</a:t>
            </a:r>
          </a:p>
          <a:p>
            <a:pPr lvl="1"/>
            <a:r>
              <a:rPr lang="en-US" sz="3100" dirty="0" smtClean="0"/>
              <a:t>Can’t always prevent, but can RECOGNIZE</a:t>
            </a:r>
          </a:p>
          <a:p>
            <a:pPr lvl="1"/>
            <a:r>
              <a:rPr lang="en-US" sz="3100" dirty="0" smtClean="0"/>
              <a:t>Talk</a:t>
            </a:r>
          </a:p>
          <a:p>
            <a:pPr lvl="1"/>
            <a:r>
              <a:rPr lang="en-US" sz="3100" dirty="0" smtClean="0"/>
              <a:t>Support</a:t>
            </a:r>
          </a:p>
          <a:p>
            <a:pPr lvl="1"/>
            <a:r>
              <a:rPr lang="en-US" sz="3100" dirty="0" smtClean="0"/>
              <a:t>Listen</a:t>
            </a:r>
          </a:p>
          <a:p>
            <a:pPr lvl="1"/>
            <a:r>
              <a:rPr lang="en-US" sz="3100" dirty="0" smtClean="0"/>
              <a:t>Not heal, but </a:t>
            </a:r>
            <a:r>
              <a:rPr lang="en-US" sz="3100" dirty="0" smtClean="0"/>
              <a:t>DIRECT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36" y="0"/>
            <a:ext cx="4512564" cy="689818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5379" y="530772"/>
            <a:ext cx="4950371" cy="825062"/>
          </a:xfrm>
        </p:spPr>
        <p:txBody>
          <a:bodyPr>
            <a:normAutofit fontScale="90000"/>
          </a:bodyPr>
          <a:lstStyle/>
          <a:p>
            <a:r>
              <a:rPr lang="en-US" sz="5600" smtClean="0">
                <a:solidFill>
                  <a:schemeClr val="accent1">
                    <a:lumMod val="50000"/>
                  </a:schemeClr>
                </a:solidFill>
              </a:rPr>
              <a:t>Main Takeaways</a:t>
            </a:r>
            <a:endParaRPr lang="en-US" sz="5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22122" r="24814" b="23000"/>
          <a:stretch/>
        </p:blipFill>
        <p:spPr>
          <a:xfrm>
            <a:off x="3681693" y="173420"/>
            <a:ext cx="4259294" cy="66151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4" t="6506" r="13391"/>
          <a:stretch/>
        </p:blipFill>
        <p:spPr>
          <a:xfrm>
            <a:off x="0" y="173420"/>
            <a:ext cx="3620209" cy="6511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1" t="12785" r="40064"/>
          <a:stretch/>
        </p:blipFill>
        <p:spPr>
          <a:xfrm>
            <a:off x="8002472" y="162071"/>
            <a:ext cx="4189528" cy="65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80"/>
            <a:ext cx="12192000" cy="69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55" y="996886"/>
            <a:ext cx="3032235" cy="4635265"/>
          </a:xfrm>
        </p:spPr>
      </p:pic>
      <p:sp>
        <p:nvSpPr>
          <p:cNvPr id="3" name="TextBox 2"/>
          <p:cNvSpPr txBox="1"/>
          <p:nvPr/>
        </p:nvSpPr>
        <p:spPr>
          <a:xfrm>
            <a:off x="283779" y="437991"/>
            <a:ext cx="8781393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900" b="1" i="1" dirty="0" smtClean="0"/>
              <a:t>“</a:t>
            </a:r>
            <a:r>
              <a:rPr lang="en-US" sz="1900" b="1" dirty="0" smtClean="0"/>
              <a:t>This is the best eating disorder and sports book I’ve ever read. And believe me, I’ve read them all. A very honest account of the reality of eating disorders in sports.”</a:t>
            </a:r>
          </a:p>
          <a:p>
            <a:pPr algn="ctr" fontAlgn="base"/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</a:rPr>
              <a:t>~Paula </a:t>
            </a:r>
            <a:r>
              <a:rPr lang="en-US" sz="1700" dirty="0" err="1">
                <a:solidFill>
                  <a:schemeClr val="accent2">
                    <a:lumMod val="50000"/>
                  </a:schemeClr>
                </a:solidFill>
              </a:rPr>
              <a:t>Quatromoni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, 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</a:rPr>
              <a:t>DSc, RD, Boston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University Associate Professor and Chair, Department of Health Sciences; Senior 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</a:rPr>
              <a:t>Consultant at Walden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Behavioral 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</a:rPr>
              <a:t>Care</a:t>
            </a:r>
            <a:endParaRPr lang="en-US" sz="17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ase"/>
            <a:endParaRPr lang="en-US" sz="1700" dirty="0"/>
          </a:p>
          <a:p>
            <a:pPr algn="ctr"/>
            <a:r>
              <a:rPr lang="en-US" sz="1900" b="1" dirty="0" smtClean="0"/>
              <a:t>“</a:t>
            </a:r>
            <a:r>
              <a:rPr lang="en-US" sz="1900" b="1" i="1" dirty="0" smtClean="0"/>
              <a:t>Running </a:t>
            </a:r>
            <a:r>
              <a:rPr lang="en-US" sz="1900" b="1" i="1" dirty="0" smtClean="0"/>
              <a:t>in Silence </a:t>
            </a:r>
            <a:r>
              <a:rPr lang="en-US" sz="1900" b="1" dirty="0" smtClean="0"/>
              <a:t>is </a:t>
            </a:r>
            <a:r>
              <a:rPr lang="en-US" sz="1900" b="1" dirty="0"/>
              <a:t>a gift </a:t>
            </a:r>
            <a:r>
              <a:rPr lang="en-US" sz="1900" b="1" dirty="0" smtClean="0"/>
              <a:t>because it is a </a:t>
            </a:r>
            <a:r>
              <a:rPr lang="en-US" sz="1900" b="1" dirty="0"/>
              <a:t>voice </a:t>
            </a:r>
            <a:r>
              <a:rPr lang="en-US" sz="1900" b="1" dirty="0" smtClean="0"/>
              <a:t>speaking </a:t>
            </a:r>
            <a:r>
              <a:rPr lang="en-US" sz="1900" b="1" dirty="0" smtClean="0"/>
              <a:t>honestly </a:t>
            </a:r>
            <a:r>
              <a:rPr lang="en-US" sz="1900" b="1" dirty="0"/>
              <a:t>about </a:t>
            </a:r>
            <a:r>
              <a:rPr lang="en-US" sz="1900" b="1" dirty="0" smtClean="0"/>
              <a:t>eating disorders in running</a:t>
            </a:r>
            <a:r>
              <a:rPr lang="en-US" sz="1900" b="1" dirty="0" smtClean="0"/>
              <a:t>. </a:t>
            </a:r>
            <a:r>
              <a:rPr lang="en-US" sz="1900" b="1" dirty="0" smtClean="0"/>
              <a:t>It is </a:t>
            </a:r>
            <a:r>
              <a:rPr lang="en-US" sz="1900" b="1" dirty="0"/>
              <a:t>a valuable </a:t>
            </a:r>
            <a:r>
              <a:rPr lang="en-US" sz="1900" b="1" dirty="0" smtClean="0"/>
              <a:t>tool. </a:t>
            </a:r>
            <a:r>
              <a:rPr lang="en-US" sz="1900" b="1" dirty="0"/>
              <a:t>My hope is that Rachael's bravery and strength </a:t>
            </a:r>
            <a:r>
              <a:rPr lang="en-US" sz="1900" b="1" dirty="0" smtClean="0"/>
              <a:t>will </a:t>
            </a:r>
            <a:r>
              <a:rPr lang="en-US" sz="1900" b="1" dirty="0"/>
              <a:t>encourage many to open up </a:t>
            </a:r>
            <a:r>
              <a:rPr lang="en-US" sz="1900" b="1" dirty="0" smtClean="0"/>
              <a:t>and </a:t>
            </a:r>
            <a:r>
              <a:rPr lang="en-US" sz="1900" b="1" dirty="0"/>
              <a:t>seek help, as this book did for me</a:t>
            </a:r>
            <a:r>
              <a:rPr lang="en-US" sz="1900" b="1" dirty="0" smtClean="0"/>
              <a:t>.”</a:t>
            </a:r>
            <a:endParaRPr lang="en-US" sz="1900" b="1" dirty="0"/>
          </a:p>
          <a:p>
            <a:pPr algn="ctr"/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</a:rPr>
              <a:t>~NCAA Division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1 cross country runner</a:t>
            </a:r>
          </a:p>
          <a:p>
            <a:pPr algn="ctr"/>
            <a:endParaRPr lang="en-US" sz="1700" dirty="0" smtClean="0"/>
          </a:p>
          <a:p>
            <a:pPr algn="ctr"/>
            <a:r>
              <a:rPr lang="en-US" sz="1900" b="1" i="1" dirty="0" smtClean="0"/>
              <a:t>“</a:t>
            </a:r>
            <a:r>
              <a:rPr lang="en-US" sz="1900" b="1" dirty="0" smtClean="0"/>
              <a:t>We </a:t>
            </a:r>
            <a:r>
              <a:rPr lang="en-US" sz="1900" b="1" dirty="0"/>
              <a:t>need more stories like this with guidance. It’s a helpful </a:t>
            </a:r>
            <a:r>
              <a:rPr lang="en-US" sz="1900" b="1" dirty="0" smtClean="0"/>
              <a:t>book, </a:t>
            </a:r>
            <a:r>
              <a:rPr lang="en-US" sz="1900" b="1" dirty="0"/>
              <a:t>especially to educate parents, coaches, and athletes. </a:t>
            </a:r>
            <a:r>
              <a:rPr lang="en-US" sz="1900" b="1" i="1" dirty="0"/>
              <a:t>Running in Silence</a:t>
            </a:r>
            <a:r>
              <a:rPr lang="en-US" sz="1900" b="1" dirty="0"/>
              <a:t> will encourage anyone to get that push they are looking for to not merely exist, but to live.”</a:t>
            </a:r>
            <a:endParaRPr lang="en-US" sz="1900" dirty="0"/>
          </a:p>
          <a:p>
            <a:pPr algn="ctr"/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</a:rPr>
              <a:t>~Suzy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Favor Hamilton, former Olympic middle distance 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</a:rPr>
              <a:t>runner</a:t>
            </a:r>
          </a:p>
          <a:p>
            <a:pPr algn="ctr"/>
            <a:endParaRPr lang="en-US" sz="1700" b="1" i="1" dirty="0" smtClean="0"/>
          </a:p>
          <a:p>
            <a:pPr algn="ctr"/>
            <a:r>
              <a:rPr lang="en-US" sz="1900" b="1" i="1" dirty="0"/>
              <a:t>Running in Silence</a:t>
            </a:r>
            <a:r>
              <a:rPr lang="en-US" sz="1900" b="1" dirty="0"/>
              <a:t> is a must-read for anyone who wants to better understand the causes and potential cures of eating disorders.”</a:t>
            </a:r>
            <a:endParaRPr lang="en-US" sz="1900" dirty="0"/>
          </a:p>
          <a:p>
            <a:pPr algn="ctr"/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</a:rPr>
              <a:t>~</a:t>
            </a:r>
            <a:r>
              <a:rPr lang="en-US" sz="1700" dirty="0" err="1" smtClean="0">
                <a:solidFill>
                  <a:schemeClr val="accent2">
                    <a:lumMod val="50000"/>
                  </a:schemeClr>
                </a:solidFill>
              </a:rPr>
              <a:t>Lize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2">
                    <a:lumMod val="50000"/>
                  </a:schemeClr>
                </a:solidFill>
              </a:rPr>
              <a:t>Brittin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, former world-class mountain 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</a:rPr>
              <a:t>runner</a:t>
            </a:r>
            <a:endParaRPr lang="en-US" sz="17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87" y="0"/>
            <a:ext cx="4499113" cy="6877627"/>
          </a:xfrm>
        </p:spPr>
      </p:pic>
      <p:sp>
        <p:nvSpPr>
          <p:cNvPr id="3" name="TextBox 2"/>
          <p:cNvSpPr txBox="1"/>
          <p:nvPr/>
        </p:nvSpPr>
        <p:spPr>
          <a:xfrm>
            <a:off x="549455" y="1574970"/>
            <a:ext cx="68381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Website: </a:t>
            </a:r>
            <a:r>
              <a:rPr lang="en-US" sz="4000" dirty="0" smtClean="0">
                <a:hlinkClick r:id="rId3"/>
              </a:rPr>
              <a:t>www.RunninginSilence.com</a:t>
            </a:r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b="1" dirty="0" smtClean="0"/>
              <a:t>Email: </a:t>
            </a:r>
            <a:r>
              <a:rPr lang="en-US" sz="4000" dirty="0" err="1" smtClean="0"/>
              <a:t>RunninginSilence@gmail.com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0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65" y="1073426"/>
            <a:ext cx="8746435" cy="5188225"/>
          </a:xfrm>
        </p:spPr>
        <p:txBody>
          <a:bodyPr>
            <a:normAutofit fontScale="90000"/>
          </a:bodyPr>
          <a:lstStyle/>
          <a:p>
            <a:pPr lvl="3" algn="l" defTabSz="457200" rtl="0">
              <a:spcBef>
                <a:spcPct val="0"/>
              </a:spcBef>
            </a:pPr>
            <a:r>
              <a:rPr lang="en-US" sz="4400" dirty="0" smtClean="0">
                <a:solidFill>
                  <a:schemeClr val="tx1"/>
                </a:solidFill>
              </a:rPr>
              <a:t>“One </a:t>
            </a:r>
            <a:r>
              <a:rPr lang="en-US" sz="4400" dirty="0">
                <a:solidFill>
                  <a:schemeClr val="tx1"/>
                </a:solidFill>
              </a:rPr>
              <a:t>study </a:t>
            </a:r>
            <a:r>
              <a:rPr lang="en-US" sz="4400" dirty="0" smtClean="0">
                <a:solidFill>
                  <a:schemeClr val="tx1"/>
                </a:solidFill>
              </a:rPr>
              <a:t>found [eating disorders] to </a:t>
            </a:r>
            <a:r>
              <a:rPr lang="en-US" sz="4400" dirty="0">
                <a:solidFill>
                  <a:schemeClr val="tx1"/>
                </a:solidFill>
              </a:rPr>
              <a:t>be 2-3 times more common in competitive athletes than the general population, particularly among endurance sports</a:t>
            </a:r>
            <a:r>
              <a:rPr lang="en-US" sz="4400" dirty="0" smtClean="0">
                <a:solidFill>
                  <a:schemeClr val="tx1"/>
                </a:solidFill>
              </a:rPr>
              <a:t>.”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000" i="1" dirty="0"/>
              <a:t>Anything for this: The costs, benefits of life in elite sport, </a:t>
            </a:r>
            <a:r>
              <a:rPr lang="en-US" sz="3000" dirty="0"/>
              <a:t>(Mara Abbott)</a:t>
            </a:r>
            <a:r>
              <a:rPr lang="en-US" sz="3000" b="1" dirty="0"/>
              <a:t> </a:t>
            </a:r>
            <a:r>
              <a:rPr lang="en-US" sz="3000" dirty="0"/>
              <a:t>http://</a:t>
            </a:r>
            <a:r>
              <a:rPr lang="en-US" sz="3000" dirty="0" err="1"/>
              <a:t>www.espn.com</a:t>
            </a:r>
            <a:r>
              <a:rPr lang="en-US" sz="3000" dirty="0"/>
              <a:t>/</a:t>
            </a:r>
            <a:r>
              <a:rPr lang="en-US" sz="3000" b="1" dirty="0"/>
              <a:t>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4000" b="1" i="1" dirty="0"/>
              <a:t/>
            </a:r>
            <a:br>
              <a:rPr lang="en-US" sz="4000" b="1" i="1" dirty="0"/>
            </a:b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268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1550"/>
            <a:ext cx="4470400" cy="5224298"/>
          </a:xfrm>
        </p:spPr>
        <p:txBody>
          <a:bodyPr>
            <a:normAutofit/>
          </a:bodyPr>
          <a:lstStyle/>
          <a:p>
            <a:pPr lvl="1"/>
            <a:r>
              <a:rPr lang="en-US" sz="3500" dirty="0" smtClean="0">
                <a:solidFill>
                  <a:schemeClr val="tx1"/>
                </a:solidFill>
                <a:latin typeface="+mn-lt"/>
              </a:rPr>
              <a:t>I. My Story</a:t>
            </a:r>
            <a:br>
              <a:rPr lang="en-US" sz="3500" dirty="0" smtClean="0">
                <a:solidFill>
                  <a:schemeClr val="tx1"/>
                </a:solidFill>
                <a:latin typeface="+mn-lt"/>
              </a:rPr>
            </a:br>
            <a:r>
              <a:rPr lang="en-US" sz="3500" dirty="0" smtClean="0">
                <a:solidFill>
                  <a:schemeClr val="tx1"/>
                </a:solidFill>
                <a:latin typeface="+mn-lt"/>
              </a:rPr>
              <a:t>II. Causes</a:t>
            </a:r>
            <a:br>
              <a:rPr lang="en-US" sz="3500" dirty="0" smtClean="0">
                <a:solidFill>
                  <a:schemeClr val="tx1"/>
                </a:solidFill>
                <a:latin typeface="+mn-lt"/>
              </a:rPr>
            </a:br>
            <a:r>
              <a:rPr lang="en-US" sz="3500" dirty="0" smtClean="0">
                <a:solidFill>
                  <a:schemeClr val="tx1"/>
                </a:solidFill>
                <a:latin typeface="+mn-lt"/>
              </a:rPr>
              <a:t>III. As a Coach, How to Approach</a:t>
            </a:r>
            <a:br>
              <a:rPr lang="en-US" sz="3500" dirty="0" smtClean="0">
                <a:solidFill>
                  <a:schemeClr val="tx1"/>
                </a:solidFill>
                <a:latin typeface="+mn-lt"/>
              </a:rPr>
            </a:br>
            <a:r>
              <a:rPr lang="en-US" sz="3500" dirty="0" smtClean="0">
                <a:solidFill>
                  <a:schemeClr val="tx1"/>
                </a:solidFill>
              </a:rPr>
              <a:t>IV. Recovery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4400" dirty="0" smtClean="0">
                <a:solidFill>
                  <a:schemeClr val="accent2"/>
                </a:solidFill>
                <a:latin typeface="+mn-lt"/>
              </a:rPr>
              <a:t>Write down your questions!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High School PRs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713816" cy="3880772"/>
          </a:xfrm>
        </p:spPr>
        <p:txBody>
          <a:bodyPr>
            <a:noAutofit/>
          </a:bodyPr>
          <a:lstStyle/>
          <a:p>
            <a:r>
              <a:rPr lang="en-US" sz="4000" dirty="0" smtClean="0"/>
              <a:t>Freshman: </a:t>
            </a:r>
            <a:r>
              <a:rPr lang="en-US" sz="4000" dirty="0"/>
              <a:t>19:32</a:t>
            </a:r>
          </a:p>
          <a:p>
            <a:r>
              <a:rPr lang="en-US" sz="4000" dirty="0" smtClean="0"/>
              <a:t>Sophomore: </a:t>
            </a:r>
            <a:r>
              <a:rPr lang="en-US" sz="4000" dirty="0"/>
              <a:t>19:11</a:t>
            </a:r>
          </a:p>
          <a:p>
            <a:r>
              <a:rPr lang="en-US" sz="4000" dirty="0" smtClean="0"/>
              <a:t>Junior: </a:t>
            </a:r>
            <a:r>
              <a:rPr lang="en-US" sz="4000" dirty="0"/>
              <a:t>18:32</a:t>
            </a:r>
          </a:p>
          <a:p>
            <a:r>
              <a:rPr lang="en-US" sz="4000" dirty="0" smtClean="0"/>
              <a:t>Senior: </a:t>
            </a:r>
            <a:r>
              <a:rPr lang="en-US" sz="4000" dirty="0"/>
              <a:t>18:27 </a:t>
            </a:r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r="16573" b="21150"/>
          <a:stretch/>
        </p:blipFill>
        <p:spPr>
          <a:xfrm>
            <a:off x="5759305" y="0"/>
            <a:ext cx="6432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4244092"/>
            <a:ext cx="10331012" cy="2112463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. . . and then she “disappeared”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0" y="1056290"/>
            <a:ext cx="9582149" cy="318780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26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All-State 2009, 19:11</a:t>
            </a:r>
          </a:p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Place All-American NAIA 2010, 17:37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1" y="401320"/>
            <a:ext cx="2857499" cy="660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Anorexia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2" y="1270000"/>
            <a:ext cx="4184035" cy="4771362"/>
          </a:xfrm>
        </p:spPr>
        <p:txBody>
          <a:bodyPr>
            <a:noAutofit/>
          </a:bodyPr>
          <a:lstStyle/>
          <a:p>
            <a:r>
              <a:rPr lang="en-US" sz="2600" dirty="0" smtClean="0"/>
              <a:t>Food restriction</a:t>
            </a:r>
            <a:endParaRPr lang="en-US" sz="2600" dirty="0"/>
          </a:p>
          <a:p>
            <a:r>
              <a:rPr lang="en-US" sz="2600" dirty="0"/>
              <a:t>Large meals low in calories</a:t>
            </a:r>
          </a:p>
          <a:p>
            <a:pPr lvl="1"/>
            <a:r>
              <a:rPr lang="en-US" sz="2600" dirty="0"/>
              <a:t>EX: </a:t>
            </a:r>
            <a:r>
              <a:rPr lang="en-US" sz="2600" dirty="0" smtClean="0"/>
              <a:t>Large </a:t>
            </a:r>
            <a:r>
              <a:rPr lang="en-US" sz="2600" dirty="0"/>
              <a:t>salad, no </a:t>
            </a:r>
            <a:r>
              <a:rPr lang="en-US" sz="2600" dirty="0" smtClean="0"/>
              <a:t>dressing</a:t>
            </a:r>
          </a:p>
          <a:p>
            <a:pPr lvl="1"/>
            <a:r>
              <a:rPr lang="en-US" sz="2600" dirty="0" smtClean="0"/>
              <a:t>Cooked vegetables, little meat/no sauces</a:t>
            </a:r>
            <a:endParaRPr lang="en-US" sz="2600" dirty="0"/>
          </a:p>
          <a:p>
            <a:r>
              <a:rPr lang="en-US" sz="2600" dirty="0"/>
              <a:t>M</a:t>
            </a:r>
            <a:r>
              <a:rPr lang="en-US" sz="2600" dirty="0" smtClean="0"/>
              <a:t>onitoring parent meals</a:t>
            </a:r>
            <a:endParaRPr lang="en-US" sz="2600" dirty="0"/>
          </a:p>
          <a:p>
            <a:r>
              <a:rPr lang="en-US" sz="2600" dirty="0" smtClean="0"/>
              <a:t>Food research/nutrition “expert”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7613" y="731520"/>
            <a:ext cx="4340133" cy="5712739"/>
          </a:xfrm>
        </p:spPr>
        <p:txBody>
          <a:bodyPr>
            <a:normAutofit/>
          </a:bodyPr>
          <a:lstStyle/>
          <a:p>
            <a:r>
              <a:rPr lang="en-US" sz="2800" dirty="0"/>
              <a:t>Vegetarianism?</a:t>
            </a:r>
          </a:p>
          <a:p>
            <a:r>
              <a:rPr lang="en-US" sz="2800" dirty="0"/>
              <a:t>Calorie counting (secretly)</a:t>
            </a:r>
          </a:p>
          <a:p>
            <a:r>
              <a:rPr lang="en-US" sz="2800" dirty="0" smtClean="0"/>
              <a:t>Strict sleep schedule</a:t>
            </a:r>
          </a:p>
          <a:p>
            <a:r>
              <a:rPr lang="en-US" sz="2800" dirty="0" smtClean="0"/>
              <a:t>Isolation</a:t>
            </a:r>
            <a:endParaRPr lang="en-US" sz="2800" dirty="0"/>
          </a:p>
          <a:p>
            <a:r>
              <a:rPr lang="en-US" sz="2800" dirty="0" smtClean="0"/>
              <a:t>Sluggish, tired</a:t>
            </a:r>
            <a:endParaRPr lang="en-US" sz="2800" dirty="0"/>
          </a:p>
          <a:p>
            <a:r>
              <a:rPr lang="en-US" sz="2800" dirty="0" smtClean="0"/>
              <a:t>Difficulty concentrating</a:t>
            </a:r>
            <a:endParaRPr lang="en-US" sz="2800" dirty="0"/>
          </a:p>
          <a:p>
            <a:r>
              <a:rPr lang="en-US" sz="2800" dirty="0" smtClean="0"/>
              <a:t>Emotional eating?</a:t>
            </a:r>
            <a:endParaRPr lang="en-US" sz="2800" dirty="0"/>
          </a:p>
          <a:p>
            <a:r>
              <a:rPr lang="en-US" sz="2800" dirty="0"/>
              <a:t>Rigid </a:t>
            </a:r>
            <a:r>
              <a:rPr lang="en-US" sz="2800" dirty="0" smtClean="0"/>
              <a:t>schedule</a:t>
            </a:r>
          </a:p>
          <a:p>
            <a:r>
              <a:rPr lang="en-US" sz="2800" dirty="0" smtClean="0"/>
              <a:t>Gum chewing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75616" cy="795454"/>
          </a:xfrm>
        </p:spPr>
        <p:txBody>
          <a:bodyPr>
            <a:noAutofit/>
          </a:bodyPr>
          <a:lstStyle/>
          <a:p>
            <a:r>
              <a:rPr lang="en-US" sz="4000" dirty="0" smtClean="0"/>
              <a:t>Misconceptions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89" y="944880"/>
            <a:ext cx="6880231" cy="520795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" y="2324099"/>
            <a:ext cx="4371639" cy="3484973"/>
          </a:xfrm>
        </p:spPr>
        <p:txBody>
          <a:bodyPr>
            <a:noAutofit/>
          </a:bodyPr>
          <a:lstStyle/>
          <a:p>
            <a:r>
              <a:rPr lang="en-US" sz="3600" dirty="0" smtClean="0"/>
              <a:t>WAS still eating</a:t>
            </a:r>
          </a:p>
          <a:p>
            <a:r>
              <a:rPr lang="en-US" sz="3600" dirty="0" smtClean="0"/>
              <a:t>OBSESSION with food</a:t>
            </a:r>
          </a:p>
          <a:p>
            <a:r>
              <a:rPr lang="en-US" sz="3600" dirty="0" smtClean="0"/>
              <a:t>Not “bad” enough</a:t>
            </a:r>
          </a:p>
        </p:txBody>
      </p:sp>
    </p:spTree>
    <p:extLst>
      <p:ext uri="{BB962C8B-B14F-4D97-AF65-F5344CB8AC3E}">
        <p14:creationId xmlns:p14="http://schemas.microsoft.com/office/powerpoint/2010/main" val="9423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12107</TotalTime>
  <Words>679</Words>
  <Application>Microsoft Macintosh PowerPoint</Application>
  <PresentationFormat>Widescreen</PresentationFormat>
  <Paragraphs>153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Trebuchet MS</vt:lpstr>
      <vt:lpstr>Wingdings 3</vt:lpstr>
      <vt:lpstr>Arial</vt:lpstr>
      <vt:lpstr>Facet</vt:lpstr>
      <vt:lpstr>Why I Kept Silent About My Eating Disorder, and Why Coaches Shouldn't</vt:lpstr>
      <vt:lpstr>PowerPoint Presentation</vt:lpstr>
      <vt:lpstr>PowerPoint Presentation</vt:lpstr>
      <vt:lpstr>“One study found [eating disorders] to be 2-3 times more common in competitive athletes than the general population, particularly among endurance sports.”   Anything for this: The costs, benefits of life in elite sport, (Mara Abbott) http://www.espn.com/   </vt:lpstr>
      <vt:lpstr>I. My Story II. Causes III. As a Coach, How to Approach IV. Recovery   Write down your questions!</vt:lpstr>
      <vt:lpstr>High School PRs</vt:lpstr>
      <vt:lpstr>. . . and then she “disappeared”</vt:lpstr>
      <vt:lpstr>Anorexia</vt:lpstr>
      <vt:lpstr>Misconceptions</vt:lpstr>
      <vt:lpstr>PowerPoint Presentation</vt:lpstr>
      <vt:lpstr>Raw Food Diet</vt:lpstr>
      <vt:lpstr>PowerPoint Presentation</vt:lpstr>
      <vt:lpstr>Binge Eating</vt:lpstr>
      <vt:lpstr>PowerPoint Presentation</vt:lpstr>
      <vt:lpstr>PowerPoint Presentation</vt:lpstr>
      <vt:lpstr>High School vs College PRs</vt:lpstr>
      <vt:lpstr>II. Causes</vt:lpstr>
      <vt:lpstr>Causes</vt:lpstr>
      <vt:lpstr>III. As a Coach, How to Approach</vt:lpstr>
      <vt:lpstr>As a Coach, How to Approach: Parent Meeting</vt:lpstr>
      <vt:lpstr>As a Coach, How to Approach: Team Meeting</vt:lpstr>
      <vt:lpstr>As a Coach, How to Approach: Team Meeting</vt:lpstr>
      <vt:lpstr>As a Coach, How to Approach: Team Meeting</vt:lpstr>
      <vt:lpstr>Approaching an Athlete</vt:lpstr>
      <vt:lpstr>As a Coach, How to Approach: Team Meeting</vt:lpstr>
      <vt:lpstr>IV. Recovery</vt:lpstr>
      <vt:lpstr>PowerPoint Presentation</vt:lpstr>
      <vt:lpstr>PowerPoint Presentation</vt:lpstr>
      <vt:lpstr>Main Takeaways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in Silence: Why I Kept Silent About My Eating Disorder, and Why Coaches Shouldn't</dc:title>
  <dc:creator>Rachael Steil</dc:creator>
  <cp:lastModifiedBy>Rachael Steil</cp:lastModifiedBy>
  <cp:revision>81</cp:revision>
  <dcterms:created xsi:type="dcterms:W3CDTF">2017-09-26T23:55:24Z</dcterms:created>
  <dcterms:modified xsi:type="dcterms:W3CDTF">2017-12-30T23:31:29Z</dcterms:modified>
</cp:coreProperties>
</file>