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7" r:id="rId8"/>
    <p:sldId id="268" r:id="rId9"/>
    <p:sldId id="262" r:id="rId10"/>
    <p:sldId id="263" r:id="rId11"/>
    <p:sldId id="264"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107" d="100"/>
          <a:sy n="107" d="100"/>
        </p:scale>
        <p:origin x="-294" y="-72"/>
      </p:cViewPr>
      <p:guideLst>
        <p:guide orient="horz" pos="2160"/>
        <p:guide pos="2880"/>
      </p:guideLst>
    </p:cSldViewPr>
  </p:slideViewPr>
  <p:outlineViewPr>
    <p:cViewPr>
      <p:scale>
        <a:sx n="33" d="100"/>
        <a:sy n="33" d="100"/>
      </p:scale>
      <p:origin x="0" y="229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CF8B2-445A-43DF-BAD4-9B1158B33A77}" type="datetimeFigureOut">
              <a:rPr lang="en-US" smtClean="0"/>
              <a:t>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20689-59CA-4C79-835E-3CC516021788}" type="slidenum">
              <a:rPr lang="en-US" smtClean="0"/>
              <a:t>‹#›</a:t>
            </a:fld>
            <a:endParaRPr lang="en-US"/>
          </a:p>
        </p:txBody>
      </p:sp>
    </p:spTree>
    <p:extLst>
      <p:ext uri="{BB962C8B-B14F-4D97-AF65-F5344CB8AC3E}">
        <p14:creationId xmlns:p14="http://schemas.microsoft.com/office/powerpoint/2010/main" val="366631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A20689-59CA-4C79-835E-3CC51602178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8479DA-2417-4B8C-BF0C-5E273116A729}" type="datetimeFigureOut">
              <a:rPr lang="en-US" smtClean="0"/>
              <a:pPr/>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95253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8479DA-2417-4B8C-BF0C-5E273116A729}" type="datetimeFigureOut">
              <a:rPr lang="en-US" smtClean="0"/>
              <a:pPr/>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352498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8479DA-2417-4B8C-BF0C-5E273116A729}" type="datetimeFigureOut">
              <a:rPr lang="en-US" smtClean="0"/>
              <a:pPr/>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299356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8479DA-2417-4B8C-BF0C-5E273116A729}" type="datetimeFigureOut">
              <a:rPr lang="en-US" smtClean="0"/>
              <a:pPr/>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135530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479DA-2417-4B8C-BF0C-5E273116A729}" type="datetimeFigureOut">
              <a:rPr lang="en-US" smtClean="0"/>
              <a:pPr/>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325707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8479DA-2417-4B8C-BF0C-5E273116A729}" type="datetimeFigureOut">
              <a:rPr lang="en-US" smtClean="0"/>
              <a:pPr/>
              <a:t>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59517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8479DA-2417-4B8C-BF0C-5E273116A729}" type="datetimeFigureOut">
              <a:rPr lang="en-US" smtClean="0"/>
              <a:pPr/>
              <a:t>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40043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8479DA-2417-4B8C-BF0C-5E273116A729}" type="datetimeFigureOut">
              <a:rPr lang="en-US" smtClean="0"/>
              <a:pPr/>
              <a:t>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314744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479DA-2417-4B8C-BF0C-5E273116A729}" type="datetimeFigureOut">
              <a:rPr lang="en-US" smtClean="0"/>
              <a:pPr/>
              <a:t>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114730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479DA-2417-4B8C-BF0C-5E273116A729}" type="datetimeFigureOut">
              <a:rPr lang="en-US" smtClean="0"/>
              <a:pPr/>
              <a:t>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311066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8479DA-2417-4B8C-BF0C-5E273116A729}" type="datetimeFigureOut">
              <a:rPr lang="en-US" smtClean="0"/>
              <a:pPr/>
              <a:t>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7C92E-22F4-4FD9-9BE7-8307EADA7D11}" type="slidenum">
              <a:rPr lang="en-US" smtClean="0"/>
              <a:pPr/>
              <a:t>‹#›</a:t>
            </a:fld>
            <a:endParaRPr lang="en-US"/>
          </a:p>
        </p:txBody>
      </p:sp>
    </p:spTree>
    <p:extLst>
      <p:ext uri="{BB962C8B-B14F-4D97-AF65-F5344CB8AC3E}">
        <p14:creationId xmlns:p14="http://schemas.microsoft.com/office/powerpoint/2010/main" val="41069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479DA-2417-4B8C-BF0C-5E273116A729}" type="datetimeFigureOut">
              <a:rPr lang="en-US" smtClean="0"/>
              <a:pPr/>
              <a:t>1/4/2014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7C92E-22F4-4FD9-9BE7-8307EADA7D11}" type="slidenum">
              <a:rPr lang="en-US" smtClean="0"/>
              <a:pPr/>
              <a:t>‹#›</a:t>
            </a:fld>
            <a:endParaRPr lang="en-US"/>
          </a:p>
        </p:txBody>
      </p:sp>
    </p:spTree>
    <p:extLst>
      <p:ext uri="{BB962C8B-B14F-4D97-AF65-F5344CB8AC3E}">
        <p14:creationId xmlns:p14="http://schemas.microsoft.com/office/powerpoint/2010/main" val="408350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Benny-Phillips@ksd111.org" TargetMode="External"/><Relationship Id="rId2" Type="http://schemas.openxmlformats.org/officeDocument/2006/relationships/hyperlink" Target="http://www.ksd111.org/" TargetMode="External"/><Relationship Id="rId1" Type="http://schemas.openxmlformats.org/officeDocument/2006/relationships/slideLayout" Target="../slideLayouts/slideLayout2.xml"/><Relationship Id="rId4" Type="http://schemas.openxmlformats.org/officeDocument/2006/relationships/hyperlink" Target="mailto:phillips311@att.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Building Your Sprint Programs Through 400 Meter Training</a:t>
            </a:r>
            <a:endParaRPr lang="en-US" dirty="0"/>
          </a:p>
        </p:txBody>
      </p:sp>
      <p:pic>
        <p:nvPicPr>
          <p:cNvPr id="1026" name="Picture 2" descr="E:\IMG_071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554693" y="1600201"/>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6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Range of Ability</a:t>
            </a:r>
            <a:endParaRPr lang="en-US" dirty="0"/>
          </a:p>
        </p:txBody>
      </p:sp>
      <p:sp>
        <p:nvSpPr>
          <p:cNvPr id="3" name="Content Placeholder 2"/>
          <p:cNvSpPr>
            <a:spLocks noGrp="1"/>
          </p:cNvSpPr>
          <p:nvPr>
            <p:ph idx="1"/>
          </p:nvPr>
        </p:nvSpPr>
        <p:spPr>
          <a:xfrm>
            <a:off x="228600" y="1295400"/>
            <a:ext cx="8686800" cy="5105400"/>
          </a:xfrm>
        </p:spPr>
        <p:txBody>
          <a:bodyPr>
            <a:normAutofit fontScale="92500" lnSpcReduction="10000"/>
          </a:bodyPr>
          <a:lstStyle/>
          <a:p>
            <a:pPr marL="0" indent="0">
              <a:buNone/>
            </a:pPr>
            <a:r>
              <a:rPr lang="en-US" dirty="0" smtClean="0"/>
              <a:t>	</a:t>
            </a:r>
            <a:r>
              <a:rPr lang="en-US" b="1" dirty="0" smtClean="0"/>
              <a:t>400 Meters </a:t>
            </a:r>
            <a:r>
              <a:rPr lang="en-US" dirty="0" smtClean="0"/>
              <a:t>		</a:t>
            </a:r>
            <a:r>
              <a:rPr lang="en-US" b="1" dirty="0" smtClean="0"/>
              <a:t>200 Meters</a:t>
            </a:r>
          </a:p>
          <a:p>
            <a:pPr marL="0" indent="0">
              <a:buNone/>
            </a:pPr>
            <a:r>
              <a:rPr lang="en-US" dirty="0" smtClean="0"/>
              <a:t>400- up 600 – 800	200- up 400 – 600(800?)</a:t>
            </a:r>
          </a:p>
          <a:p>
            <a:pPr marL="0" indent="0">
              <a:buNone/>
            </a:pPr>
            <a:r>
              <a:rPr lang="en-US" dirty="0"/>
              <a:t>	</a:t>
            </a:r>
            <a:r>
              <a:rPr lang="en-US" dirty="0" smtClean="0"/>
              <a:t>			</a:t>
            </a:r>
          </a:p>
          <a:p>
            <a:pPr marL="0" indent="0">
              <a:buNone/>
            </a:pPr>
            <a:endParaRPr lang="en-US" dirty="0"/>
          </a:p>
          <a:p>
            <a:pPr marL="0" indent="0">
              <a:buNone/>
            </a:pPr>
            <a:endParaRPr lang="en-US" dirty="0" smtClean="0"/>
          </a:p>
          <a:p>
            <a:pPr marL="0" indent="0">
              <a:buNone/>
            </a:pPr>
            <a:r>
              <a:rPr lang="en-US" dirty="0"/>
              <a:t>	</a:t>
            </a:r>
            <a:r>
              <a:rPr lang="en-US" dirty="0" smtClean="0"/>
              <a:t>200			100 (4x100) (4x200) (4x400)	</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100 (4x800) (4x100) (4x200) (4x400)</a:t>
            </a:r>
            <a:r>
              <a:rPr lang="en-US" dirty="0"/>
              <a:t>	</a:t>
            </a:r>
            <a:r>
              <a:rPr lang="en-US" dirty="0" smtClean="0"/>
              <a:t>    	</a:t>
            </a:r>
            <a:endParaRPr lang="en-US" dirty="0"/>
          </a:p>
        </p:txBody>
      </p:sp>
      <p:sp>
        <p:nvSpPr>
          <p:cNvPr id="5" name="Down Arrow 4"/>
          <p:cNvSpPr/>
          <p:nvPr/>
        </p:nvSpPr>
        <p:spPr>
          <a:xfrm>
            <a:off x="5867400" y="2667000"/>
            <a:ext cx="484632"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295400" y="2667000"/>
            <a:ext cx="5334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295400" y="44958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184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Range of Ability</a:t>
            </a:r>
            <a:endParaRPr lang="en-US" dirty="0"/>
          </a:p>
        </p:txBody>
      </p:sp>
      <p:sp>
        <p:nvSpPr>
          <p:cNvPr id="3" name="Content Placeholder 2"/>
          <p:cNvSpPr>
            <a:spLocks noGrp="1"/>
          </p:cNvSpPr>
          <p:nvPr>
            <p:ph idx="1"/>
          </p:nvPr>
        </p:nvSpPr>
        <p:spPr>
          <a:xfrm>
            <a:off x="228600" y="1066800"/>
            <a:ext cx="8763000" cy="5486400"/>
          </a:xfrm>
        </p:spPr>
        <p:txBody>
          <a:bodyPr/>
          <a:lstStyle/>
          <a:p>
            <a:pPr marL="0" indent="0">
              <a:buNone/>
            </a:pPr>
            <a:r>
              <a:rPr lang="en-US" dirty="0" smtClean="0"/>
              <a:t>	</a:t>
            </a:r>
            <a:r>
              <a:rPr lang="en-US" b="1" dirty="0" smtClean="0"/>
              <a:t>300 Hurdles</a:t>
            </a:r>
            <a:r>
              <a:rPr lang="en-US" dirty="0" smtClean="0"/>
              <a:t>		</a:t>
            </a:r>
            <a:r>
              <a:rPr lang="en-US" b="1" dirty="0" smtClean="0"/>
              <a:t>100Hurdles</a:t>
            </a:r>
          </a:p>
          <a:p>
            <a:pPr marL="0" indent="0">
              <a:buNone/>
            </a:pPr>
            <a:r>
              <a:rPr lang="en-US" dirty="0" smtClean="0"/>
              <a:t>300H – up 600 – 800 	100H – up 200 – 400 up 300H</a:t>
            </a:r>
          </a:p>
          <a:p>
            <a:pPr marL="0" indent="0">
              <a:buNone/>
            </a:pPr>
            <a:r>
              <a:rPr lang="en-US" dirty="0"/>
              <a:t>	</a:t>
            </a:r>
            <a:r>
              <a:rPr lang="en-US" dirty="0" smtClean="0"/>
              <a:t>					</a:t>
            </a:r>
          </a:p>
          <a:p>
            <a:pPr marL="0" indent="0">
              <a:buNone/>
            </a:pPr>
            <a:r>
              <a:rPr lang="en-US" dirty="0" smtClean="0"/>
              <a:t>400 (4x800) (4x400)	100 (4x100) (4x200) </a:t>
            </a:r>
          </a:p>
          <a:p>
            <a:pPr marL="0" indent="0">
              <a:buNone/>
            </a:pPr>
            <a:r>
              <a:rPr lang="en-US" dirty="0"/>
              <a:t>	</a:t>
            </a:r>
            <a:r>
              <a:rPr lang="en-US" dirty="0" smtClean="0"/>
              <a:t>				</a:t>
            </a:r>
            <a:r>
              <a:rPr lang="en-US" b="1" dirty="0" smtClean="0"/>
              <a:t>100 Meters</a:t>
            </a:r>
          </a:p>
          <a:p>
            <a:pPr marL="0" indent="0">
              <a:buNone/>
            </a:pPr>
            <a:r>
              <a:rPr lang="en-US" dirty="0"/>
              <a:t>	</a:t>
            </a:r>
            <a:r>
              <a:rPr lang="en-US" dirty="0" smtClean="0"/>
              <a:t>200 (4x100)		100 – up 200 – up ?</a:t>
            </a:r>
          </a:p>
          <a:p>
            <a:pPr marL="0" indent="0">
              <a:buNone/>
            </a:pPr>
            <a:r>
              <a:rPr lang="en-US" dirty="0"/>
              <a:t>	</a:t>
            </a:r>
            <a:r>
              <a:rPr lang="en-US" dirty="0" smtClean="0"/>
              <a:t>					 </a:t>
            </a:r>
          </a:p>
          <a:p>
            <a:pPr marL="0" indent="0">
              <a:buNone/>
            </a:pPr>
            <a:r>
              <a:rPr lang="en-US" dirty="0" smtClean="0"/>
              <a:t>100 (depending on 100H speed)	4x100</a:t>
            </a:r>
            <a:endParaRPr lang="en-US" dirty="0"/>
          </a:p>
        </p:txBody>
      </p:sp>
      <p:sp>
        <p:nvSpPr>
          <p:cNvPr id="4" name="Down Arrow 3"/>
          <p:cNvSpPr/>
          <p:nvPr/>
        </p:nvSpPr>
        <p:spPr>
          <a:xfrm>
            <a:off x="5715001" y="2225802"/>
            <a:ext cx="394716" cy="593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133601" y="2225802"/>
            <a:ext cx="387927" cy="593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133601" y="3429000"/>
            <a:ext cx="387927"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912357" y="4572000"/>
            <a:ext cx="412243"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133601" y="4572000"/>
            <a:ext cx="387927"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962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Athletes’ Example of Range</a:t>
            </a:r>
            <a:endParaRPr lang="en-US" dirty="0"/>
          </a:p>
        </p:txBody>
      </p:sp>
      <p:sp>
        <p:nvSpPr>
          <p:cNvPr id="3" name="Content Placeholder 2"/>
          <p:cNvSpPr>
            <a:spLocks noGrp="1"/>
          </p:cNvSpPr>
          <p:nvPr>
            <p:ph idx="1"/>
          </p:nvPr>
        </p:nvSpPr>
        <p:spPr>
          <a:xfrm>
            <a:off x="457200" y="1066800"/>
            <a:ext cx="8229600" cy="5562600"/>
          </a:xfrm>
        </p:spPr>
        <p:txBody>
          <a:bodyPr>
            <a:normAutofit/>
          </a:bodyPr>
          <a:lstStyle/>
          <a:p>
            <a:pPr marL="0" indent="0">
              <a:buNone/>
            </a:pPr>
            <a:r>
              <a:rPr lang="en-US" sz="2400" dirty="0" smtClean="0"/>
              <a:t>Brittney Griffin – Never ran	</a:t>
            </a:r>
            <a:r>
              <a:rPr lang="en-US" sz="2400" dirty="0" err="1" smtClean="0"/>
              <a:t>Shaneequa</a:t>
            </a:r>
            <a:r>
              <a:rPr lang="en-US" sz="2400" dirty="0" smtClean="0"/>
              <a:t> Hubert – ran 400m in</a:t>
            </a:r>
          </a:p>
          <a:p>
            <a:pPr marL="0" indent="0">
              <a:buNone/>
            </a:pPr>
            <a:r>
              <a:rPr lang="en-US" sz="2400" dirty="0" smtClean="0"/>
              <a:t>Track  before High school.	Jr. High.</a:t>
            </a:r>
          </a:p>
          <a:p>
            <a:r>
              <a:rPr lang="en-US" sz="2400" dirty="0" smtClean="0"/>
              <a:t>100m 12.7			100m  12.8</a:t>
            </a:r>
          </a:p>
          <a:p>
            <a:r>
              <a:rPr lang="en-US" sz="2400" dirty="0" smtClean="0"/>
              <a:t>100h  17.0			200m  26.0</a:t>
            </a:r>
          </a:p>
          <a:p>
            <a:r>
              <a:rPr lang="en-US" sz="2400" dirty="0" smtClean="0"/>
              <a:t>300h  47.9			400m  59.06</a:t>
            </a:r>
          </a:p>
          <a:p>
            <a:r>
              <a:rPr lang="en-US" sz="2400" dirty="0" smtClean="0"/>
              <a:t>400m 60.2			600m  1:31.5</a:t>
            </a:r>
          </a:p>
          <a:p>
            <a:r>
              <a:rPr lang="en-US" sz="2400" dirty="0" smtClean="0"/>
              <a:t>4x100R			800m  2:24.9</a:t>
            </a:r>
          </a:p>
          <a:p>
            <a:r>
              <a:rPr lang="en-US" sz="2400" dirty="0" smtClean="0"/>
              <a:t>4x200R			4x100 R</a:t>
            </a:r>
          </a:p>
          <a:p>
            <a:r>
              <a:rPr lang="en-US" sz="2400" dirty="0" smtClean="0"/>
              <a:t>4x400R			4x200R</a:t>
            </a:r>
            <a:endParaRPr lang="en-US" sz="1200" dirty="0"/>
          </a:p>
          <a:p>
            <a:r>
              <a:rPr lang="en-US" sz="2400" dirty="0" smtClean="0"/>
              <a:t>Long Jump 17’9”		4x400R</a:t>
            </a:r>
          </a:p>
          <a:p>
            <a:pPr marL="3657600" lvl="8" indent="0">
              <a:buNone/>
            </a:pPr>
            <a:r>
              <a:rPr lang="en-US" sz="2400" dirty="0" smtClean="0"/>
              <a:t>4x800R</a:t>
            </a:r>
          </a:p>
          <a:p>
            <a:pPr marL="3657600" lvl="8" indent="0">
              <a:buNone/>
            </a:pPr>
            <a:r>
              <a:rPr lang="en-US" sz="2400" dirty="0" smtClean="0"/>
              <a:t>High Jump 5’ 0”</a:t>
            </a:r>
          </a:p>
        </p:txBody>
      </p:sp>
    </p:spTree>
    <p:extLst>
      <p:ext uri="{BB962C8B-B14F-4D97-AF65-F5344CB8AC3E}">
        <p14:creationId xmlns:p14="http://schemas.microsoft.com/office/powerpoint/2010/main" val="2905452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Training The 400M</a:t>
            </a:r>
            <a:endParaRPr lang="en-US" dirty="0"/>
          </a:p>
        </p:txBody>
      </p:sp>
      <p:sp>
        <p:nvSpPr>
          <p:cNvPr id="3" name="Content Placeholder 2"/>
          <p:cNvSpPr>
            <a:spLocks noGrp="1"/>
          </p:cNvSpPr>
          <p:nvPr>
            <p:ph idx="1"/>
          </p:nvPr>
        </p:nvSpPr>
        <p:spPr>
          <a:xfrm>
            <a:off x="228600" y="1143000"/>
            <a:ext cx="8763000" cy="5410200"/>
          </a:xfrm>
        </p:spPr>
        <p:txBody>
          <a:bodyPr/>
          <a:lstStyle/>
          <a:p>
            <a:r>
              <a:rPr lang="en-US" dirty="0" smtClean="0"/>
              <a:t>Focus on Two Types of Runners</a:t>
            </a:r>
          </a:p>
          <a:p>
            <a:pPr lvl="1"/>
            <a:r>
              <a:rPr lang="en-US" dirty="0" smtClean="0"/>
              <a:t>Speed and power runners</a:t>
            </a:r>
          </a:p>
          <a:p>
            <a:pPr lvl="2"/>
            <a:r>
              <a:rPr lang="en-US" dirty="0" smtClean="0"/>
              <a:t>Will get out hard, maintain, and works to hold on during last 100M</a:t>
            </a:r>
          </a:p>
          <a:p>
            <a:pPr lvl="1"/>
            <a:r>
              <a:rPr lang="en-US" dirty="0" smtClean="0"/>
              <a:t>Strength and endurance runners</a:t>
            </a:r>
          </a:p>
          <a:p>
            <a:pPr lvl="2"/>
            <a:r>
              <a:rPr lang="en-US" dirty="0" smtClean="0"/>
              <a:t>Get out slower, but has ability to increase speed with the least amount of effort. Getting stronger as the race gets longer. As this runner matures, the 800m could become their better event w/more mileage and over-distance training</a:t>
            </a:r>
          </a:p>
        </p:txBody>
      </p:sp>
    </p:spTree>
    <p:extLst>
      <p:ext uri="{BB962C8B-B14F-4D97-AF65-F5344CB8AC3E}">
        <p14:creationId xmlns:p14="http://schemas.microsoft.com/office/powerpoint/2010/main" val="3972760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Key Factors in 400M Training</a:t>
            </a:r>
            <a:endParaRPr lang="en-US" dirty="0"/>
          </a:p>
        </p:txBody>
      </p:sp>
      <p:sp>
        <p:nvSpPr>
          <p:cNvPr id="3" name="Content Placeholder 2"/>
          <p:cNvSpPr>
            <a:spLocks noGrp="1"/>
          </p:cNvSpPr>
          <p:nvPr>
            <p:ph idx="1"/>
          </p:nvPr>
        </p:nvSpPr>
        <p:spPr>
          <a:xfrm>
            <a:off x="457200" y="1143001"/>
            <a:ext cx="8229600" cy="4983163"/>
          </a:xfrm>
        </p:spPr>
        <p:txBody>
          <a:bodyPr>
            <a:normAutofit fontScale="92500"/>
          </a:bodyPr>
          <a:lstStyle/>
          <a:p>
            <a:r>
              <a:rPr lang="en-US" dirty="0" smtClean="0"/>
              <a:t>Developing  a 400 mindset</a:t>
            </a:r>
          </a:p>
          <a:p>
            <a:r>
              <a:rPr lang="en-US" dirty="0" smtClean="0"/>
              <a:t>Developing an endurance base</a:t>
            </a:r>
          </a:p>
          <a:p>
            <a:r>
              <a:rPr lang="en-US" dirty="0" smtClean="0"/>
              <a:t>Developing a speed base</a:t>
            </a:r>
          </a:p>
          <a:p>
            <a:r>
              <a:rPr lang="en-US" dirty="0" smtClean="0"/>
              <a:t>Developing a strength base</a:t>
            </a:r>
          </a:p>
          <a:p>
            <a:r>
              <a:rPr lang="en-US" dirty="0" smtClean="0"/>
              <a:t>Technique (how to run it) the 4 P’s</a:t>
            </a:r>
          </a:p>
          <a:p>
            <a:r>
              <a:rPr lang="en-US" dirty="0" smtClean="0"/>
              <a:t>Push, Pace, Positioning, and Pride (Passion, Pray) </a:t>
            </a:r>
          </a:p>
          <a:p>
            <a:r>
              <a:rPr lang="en-US" dirty="0" smtClean="0"/>
              <a:t>How to handle physical stress</a:t>
            </a:r>
          </a:p>
          <a:p>
            <a:r>
              <a:rPr lang="en-US" dirty="0" smtClean="0"/>
              <a:t>The understanding of increasing speed with the least amount of effort (being able to finish)</a:t>
            </a:r>
          </a:p>
          <a:p>
            <a:endParaRPr lang="en-US" dirty="0"/>
          </a:p>
        </p:txBody>
      </p:sp>
    </p:spTree>
    <p:extLst>
      <p:ext uri="{BB962C8B-B14F-4D97-AF65-F5344CB8AC3E}">
        <p14:creationId xmlns:p14="http://schemas.microsoft.com/office/powerpoint/2010/main" val="2745416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Factors in 400M Training</a:t>
            </a:r>
            <a:endParaRPr lang="en-US" dirty="0"/>
          </a:p>
        </p:txBody>
      </p:sp>
      <p:pic>
        <p:nvPicPr>
          <p:cNvPr id="2050" name="Picture 2" descr="E:\IMG_054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600200"/>
            <a:ext cx="7086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123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Breaking Down the Complete 400 Race</a:t>
            </a:r>
            <a:endParaRPr lang="en-US" dirty="0"/>
          </a:p>
        </p:txBody>
      </p:sp>
      <p:sp>
        <p:nvSpPr>
          <p:cNvPr id="3" name="Content Placeholder 2"/>
          <p:cNvSpPr>
            <a:spLocks noGrp="1"/>
          </p:cNvSpPr>
          <p:nvPr>
            <p:ph idx="1"/>
          </p:nvPr>
        </p:nvSpPr>
        <p:spPr>
          <a:xfrm>
            <a:off x="228600" y="1219200"/>
            <a:ext cx="8763000" cy="5334000"/>
          </a:xfrm>
        </p:spPr>
        <p:txBody>
          <a:bodyPr/>
          <a:lstStyle/>
          <a:p>
            <a:r>
              <a:rPr lang="en-US" dirty="0" smtClean="0"/>
              <a:t>1</a:t>
            </a:r>
            <a:r>
              <a:rPr lang="en-US" baseline="30000" dirty="0" smtClean="0"/>
              <a:t>st</a:t>
            </a:r>
            <a:r>
              <a:rPr lang="en-US" dirty="0" smtClean="0"/>
              <a:t> 100M is a Push out of the blocks</a:t>
            </a:r>
          </a:p>
          <a:p>
            <a:r>
              <a:rPr lang="en-US" dirty="0" smtClean="0"/>
              <a:t>2</a:t>
            </a:r>
            <a:r>
              <a:rPr lang="en-US" baseline="30000" dirty="0" smtClean="0"/>
              <a:t>nd</a:t>
            </a:r>
            <a:r>
              <a:rPr lang="en-US" dirty="0" smtClean="0"/>
              <a:t> 100M is a control/Pace</a:t>
            </a:r>
          </a:p>
          <a:p>
            <a:r>
              <a:rPr lang="en-US" dirty="0" smtClean="0"/>
              <a:t>3</a:t>
            </a:r>
            <a:r>
              <a:rPr lang="en-US" baseline="30000" dirty="0" smtClean="0"/>
              <a:t>rd</a:t>
            </a:r>
            <a:r>
              <a:rPr lang="en-US" dirty="0" smtClean="0"/>
              <a:t> 100M is maintaining and Positioning</a:t>
            </a:r>
          </a:p>
          <a:p>
            <a:r>
              <a:rPr lang="en-US" dirty="0" smtClean="0"/>
              <a:t>Next 75M is focus/finish, the ability to increase speed with the least amount of effort</a:t>
            </a:r>
          </a:p>
          <a:p>
            <a:r>
              <a:rPr lang="en-US" dirty="0" smtClean="0"/>
              <a:t>Last 25M is attitude, drive, Passion; some just have it and others can be taught it </a:t>
            </a:r>
            <a:endParaRPr lang="en-US" dirty="0"/>
          </a:p>
        </p:txBody>
      </p:sp>
    </p:spTree>
    <p:extLst>
      <p:ext uri="{BB962C8B-B14F-4D97-AF65-F5344CB8AC3E}">
        <p14:creationId xmlns:p14="http://schemas.microsoft.com/office/powerpoint/2010/main" val="3700217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Workout Schedule</a:t>
            </a:r>
            <a:endParaRPr lang="en-US" dirty="0"/>
          </a:p>
        </p:txBody>
      </p:sp>
      <p:sp>
        <p:nvSpPr>
          <p:cNvPr id="3" name="Content Placeholder 2"/>
          <p:cNvSpPr>
            <a:spLocks noGrp="1"/>
          </p:cNvSpPr>
          <p:nvPr>
            <p:ph idx="1"/>
          </p:nvPr>
        </p:nvSpPr>
        <p:spPr/>
        <p:txBody>
          <a:bodyPr/>
          <a:lstStyle/>
          <a:p>
            <a:pPr marL="0" indent="0">
              <a:buNone/>
            </a:pPr>
            <a:r>
              <a:rPr lang="en-US" dirty="0" smtClean="0"/>
              <a:t>Monday – </a:t>
            </a:r>
          </a:p>
          <a:p>
            <a:pPr marL="514350" indent="-514350">
              <a:buAutoNum type="arabicPeriod"/>
            </a:pPr>
            <a:r>
              <a:rPr lang="en-US" dirty="0" smtClean="0"/>
              <a:t>Speed endurance: 100 – 400, 100H</a:t>
            </a:r>
          </a:p>
          <a:p>
            <a:pPr marL="514350" indent="-514350">
              <a:buAutoNum type="arabicPeriod"/>
            </a:pPr>
            <a:r>
              <a:rPr lang="en-US" dirty="0" smtClean="0"/>
              <a:t>Speed endurance/Tempo endurance: 400/300H/800</a:t>
            </a:r>
          </a:p>
          <a:p>
            <a:pPr marL="514350" indent="-514350">
              <a:buAutoNum type="arabicPeriod"/>
            </a:pPr>
            <a:r>
              <a:rPr lang="en-US" dirty="0" smtClean="0"/>
              <a:t>We workout one hard day a week - Monday</a:t>
            </a:r>
            <a:endParaRPr lang="en-US" dirty="0"/>
          </a:p>
        </p:txBody>
      </p:sp>
    </p:spTree>
    <p:extLst>
      <p:ext uri="{BB962C8B-B14F-4D97-AF65-F5344CB8AC3E}">
        <p14:creationId xmlns:p14="http://schemas.microsoft.com/office/powerpoint/2010/main" val="3915683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Sample Workout:</a:t>
            </a:r>
          </a:p>
        </p:txBody>
      </p:sp>
      <p:sp>
        <p:nvSpPr>
          <p:cNvPr id="3" name="Content Placeholder 2"/>
          <p:cNvSpPr>
            <a:spLocks noGrp="1"/>
          </p:cNvSpPr>
          <p:nvPr>
            <p:ph idx="1"/>
          </p:nvPr>
        </p:nvSpPr>
        <p:spPr>
          <a:xfrm>
            <a:off x="457200" y="1219201"/>
            <a:ext cx="8229600" cy="4906964"/>
          </a:xfrm>
        </p:spPr>
        <p:txBody>
          <a:bodyPr>
            <a:normAutofit fontScale="70000" lnSpcReduction="20000"/>
          </a:bodyPr>
          <a:lstStyle/>
          <a:p>
            <a:pPr marL="0" indent="0">
              <a:buNone/>
            </a:pPr>
            <a:r>
              <a:rPr lang="en-US" dirty="0" smtClean="0"/>
              <a:t>		200’s </a:t>
            </a:r>
            <a:r>
              <a:rPr lang="en-US" dirty="0"/>
              <a:t>– working on a 9 week schedule </a:t>
            </a:r>
            <a:endParaRPr lang="en-US" dirty="0" smtClean="0"/>
          </a:p>
          <a:p>
            <a:pPr marL="0" indent="0">
              <a:buNone/>
            </a:pPr>
            <a:endParaRPr lang="en-US" dirty="0" smtClean="0"/>
          </a:p>
          <a:p>
            <a:pPr marL="0" indent="0">
              <a:buNone/>
            </a:pPr>
            <a:r>
              <a:rPr lang="en-US" dirty="0" smtClean="0"/>
              <a:t>Week </a:t>
            </a:r>
            <a:r>
              <a:rPr lang="en-US" dirty="0"/>
              <a:t>1 – 12x200’s in or under 45 min                                         </a:t>
            </a:r>
            <a:endParaRPr lang="en-US" dirty="0" smtClean="0"/>
          </a:p>
          <a:p>
            <a:pPr marL="0" indent="0">
              <a:buNone/>
            </a:pPr>
            <a:r>
              <a:rPr lang="en-US" dirty="0" smtClean="0"/>
              <a:t>Week </a:t>
            </a:r>
            <a:r>
              <a:rPr lang="en-US" dirty="0"/>
              <a:t>2 – 11x200’s in or under 40 min                                          </a:t>
            </a:r>
            <a:endParaRPr lang="en-US" dirty="0" smtClean="0"/>
          </a:p>
          <a:p>
            <a:pPr marL="0" indent="0">
              <a:buNone/>
            </a:pPr>
            <a:r>
              <a:rPr lang="en-US" dirty="0" smtClean="0"/>
              <a:t>Week </a:t>
            </a:r>
            <a:r>
              <a:rPr lang="en-US" dirty="0"/>
              <a:t>3 – 10x200’s @ 36 women</a:t>
            </a:r>
          </a:p>
          <a:p>
            <a:pPr marL="0" indent="0">
              <a:buNone/>
            </a:pPr>
            <a:r>
              <a:rPr lang="en-US" dirty="0" smtClean="0"/>
              <a:t>Week </a:t>
            </a:r>
            <a:r>
              <a:rPr lang="en-US" dirty="0"/>
              <a:t>4 – 10x200’s @ 36 women </a:t>
            </a:r>
          </a:p>
          <a:p>
            <a:pPr marL="0" indent="0">
              <a:buNone/>
            </a:pPr>
            <a:r>
              <a:rPr lang="en-US" dirty="0" smtClean="0"/>
              <a:t>Week </a:t>
            </a:r>
            <a:r>
              <a:rPr lang="en-US" dirty="0"/>
              <a:t>5 – 9x200’s @ 34 women                                   </a:t>
            </a:r>
          </a:p>
          <a:p>
            <a:pPr marL="0" indent="0">
              <a:buNone/>
            </a:pPr>
            <a:r>
              <a:rPr lang="en-US" dirty="0" smtClean="0"/>
              <a:t>Week </a:t>
            </a:r>
            <a:r>
              <a:rPr lang="en-US" dirty="0"/>
              <a:t>6 – 9x200’s @ 34 women                                     </a:t>
            </a:r>
          </a:p>
          <a:p>
            <a:pPr marL="0" indent="0">
              <a:buNone/>
            </a:pPr>
            <a:r>
              <a:rPr lang="en-US" dirty="0" smtClean="0"/>
              <a:t>Week </a:t>
            </a:r>
            <a:r>
              <a:rPr lang="en-US" dirty="0"/>
              <a:t>7 – 8x200’s @ 32 women                                    </a:t>
            </a:r>
          </a:p>
          <a:p>
            <a:pPr marL="0" indent="0">
              <a:buNone/>
            </a:pPr>
            <a:r>
              <a:rPr lang="en-US" dirty="0" smtClean="0"/>
              <a:t>Week </a:t>
            </a:r>
            <a:r>
              <a:rPr lang="en-US" dirty="0"/>
              <a:t>8 – 8x200’s @ 32 women</a:t>
            </a:r>
          </a:p>
          <a:p>
            <a:pPr marL="0" indent="0">
              <a:buNone/>
            </a:pPr>
            <a:r>
              <a:rPr lang="en-US" dirty="0"/>
              <a:t>Week 9 – 8x200’s @ 32 </a:t>
            </a:r>
            <a:r>
              <a:rPr lang="en-US" dirty="0" smtClean="0"/>
              <a:t>women</a:t>
            </a:r>
          </a:p>
          <a:p>
            <a:pPr marL="0" indent="0">
              <a:buNone/>
            </a:pPr>
            <a:endParaRPr lang="en-US" dirty="0"/>
          </a:p>
          <a:p>
            <a:pPr marL="0" indent="0">
              <a:buNone/>
            </a:pPr>
            <a:r>
              <a:rPr lang="en-US" dirty="0" smtClean="0"/>
              <a:t>* Note </a:t>
            </a:r>
            <a:r>
              <a:rPr lang="en-US" dirty="0"/>
              <a:t>at week 5: 300MH/400/800 are running broken 400s and focus is </a:t>
            </a:r>
            <a:r>
              <a:rPr lang="en-US" dirty="0" smtClean="0"/>
              <a:t>hitting time </a:t>
            </a:r>
            <a:r>
              <a:rPr lang="en-US" dirty="0"/>
              <a:t>on 1st 200M and 2nd 200 M is a good tempo </a:t>
            </a:r>
            <a:r>
              <a:rPr lang="en-US" dirty="0" smtClean="0"/>
              <a:t>finish</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3882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a:t>Wednesdays – A Power Speed Day</a:t>
            </a:r>
          </a:p>
        </p:txBody>
      </p:sp>
      <p:sp>
        <p:nvSpPr>
          <p:cNvPr id="3" name="Content Placeholder 2"/>
          <p:cNvSpPr>
            <a:spLocks noGrp="1"/>
          </p:cNvSpPr>
          <p:nvPr>
            <p:ph idx="1"/>
          </p:nvPr>
        </p:nvSpPr>
        <p:spPr>
          <a:xfrm>
            <a:off x="457200" y="1371600"/>
            <a:ext cx="8229600" cy="5105399"/>
          </a:xfrm>
        </p:spPr>
        <p:txBody>
          <a:bodyPr>
            <a:normAutofit/>
          </a:bodyPr>
          <a:lstStyle/>
          <a:p>
            <a:r>
              <a:rPr lang="en-US" b="1" dirty="0"/>
              <a:t>100, 200, 400, 110H/100H will run nothing longer than a </a:t>
            </a:r>
            <a:r>
              <a:rPr lang="en-US" b="1" dirty="0" smtClean="0"/>
              <a:t>200</a:t>
            </a:r>
          </a:p>
          <a:p>
            <a:pPr lvl="1"/>
            <a:r>
              <a:rPr lang="en-US" dirty="0" smtClean="0"/>
              <a:t>10x20 @ 90-95 %</a:t>
            </a:r>
          </a:p>
          <a:p>
            <a:pPr lvl="1"/>
            <a:r>
              <a:rPr lang="en-US" dirty="0" smtClean="0"/>
              <a:t>10x30 @ 90-95 %</a:t>
            </a:r>
          </a:p>
          <a:p>
            <a:pPr lvl="1"/>
            <a:r>
              <a:rPr lang="en-US" dirty="0" smtClean="0"/>
              <a:t>4x133 @ 70% of 400M pace for race</a:t>
            </a:r>
          </a:p>
          <a:p>
            <a:pPr lvl="1"/>
            <a:r>
              <a:rPr lang="en-US" dirty="0" smtClean="0"/>
              <a:t>4x133 @ 75% of 400M pace for race</a:t>
            </a:r>
            <a:endParaRPr lang="en-US" dirty="0"/>
          </a:p>
          <a:p>
            <a:r>
              <a:rPr lang="en-US" dirty="0" smtClean="0"/>
              <a:t>400/300H/800 </a:t>
            </a:r>
            <a:r>
              <a:rPr lang="en-US" dirty="0"/>
              <a:t>starts practice with a </a:t>
            </a:r>
            <a:r>
              <a:rPr lang="en-US" dirty="0" smtClean="0"/>
              <a:t>tempo </a:t>
            </a:r>
            <a:r>
              <a:rPr lang="en-US" dirty="0"/>
              <a:t>run of </a:t>
            </a:r>
            <a:r>
              <a:rPr lang="en-US" dirty="0" smtClean="0"/>
              <a:t>5 </a:t>
            </a:r>
            <a:r>
              <a:rPr lang="en-US" dirty="0"/>
              <a:t>minutes, </a:t>
            </a:r>
            <a:r>
              <a:rPr lang="en-US" dirty="0" smtClean="0"/>
              <a:t>10 </a:t>
            </a:r>
            <a:r>
              <a:rPr lang="en-US" dirty="0"/>
              <a:t>minutes, </a:t>
            </a:r>
            <a:r>
              <a:rPr lang="en-US" dirty="0" smtClean="0"/>
              <a:t>12 </a:t>
            </a:r>
            <a:r>
              <a:rPr lang="en-US" dirty="0"/>
              <a:t>minutes. Will run nothing longer than a 400</a:t>
            </a:r>
          </a:p>
          <a:p>
            <a:pPr marL="0" indent="0">
              <a:buNone/>
            </a:pPr>
            <a:endParaRPr lang="en-US" dirty="0"/>
          </a:p>
        </p:txBody>
      </p:sp>
    </p:spTree>
    <p:extLst>
      <p:ext uri="{BB962C8B-B14F-4D97-AF65-F5344CB8AC3E}">
        <p14:creationId xmlns:p14="http://schemas.microsoft.com/office/powerpoint/2010/main" val="132180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Take</a:t>
            </a:r>
            <a:endParaRPr lang="en-US" dirty="0"/>
          </a:p>
        </p:txBody>
      </p:sp>
      <p:sp>
        <p:nvSpPr>
          <p:cNvPr id="3" name="Content Placeholder 2"/>
          <p:cNvSpPr>
            <a:spLocks noGrp="1"/>
          </p:cNvSpPr>
          <p:nvPr>
            <p:ph idx="1"/>
          </p:nvPr>
        </p:nvSpPr>
        <p:spPr/>
        <p:txBody>
          <a:bodyPr/>
          <a:lstStyle/>
          <a:p>
            <a:r>
              <a:rPr lang="en-US" dirty="0" smtClean="0"/>
              <a:t>The 400 Meters is an endurance, speed, and power event</a:t>
            </a:r>
          </a:p>
          <a:p>
            <a:r>
              <a:rPr lang="en-US" dirty="0" smtClean="0"/>
              <a:t>400 M race brings a high level of mental focus, attitude and toughness</a:t>
            </a:r>
          </a:p>
          <a:p>
            <a:r>
              <a:rPr lang="en-US" dirty="0" smtClean="0"/>
              <a:t>For some athletes these qualities are natural, for others they are present but need to be strengthened.</a:t>
            </a:r>
            <a:endParaRPr lang="en-US" dirty="0"/>
          </a:p>
        </p:txBody>
      </p:sp>
    </p:spTree>
    <p:extLst>
      <p:ext uri="{BB962C8B-B14F-4D97-AF65-F5344CB8AC3E}">
        <p14:creationId xmlns:p14="http://schemas.microsoft.com/office/powerpoint/2010/main" val="1023374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b="1" dirty="0" smtClean="0"/>
              <a:t/>
            </a:r>
            <a:br>
              <a:rPr lang="en-US" b="1" dirty="0" smtClean="0"/>
            </a:br>
            <a:r>
              <a:rPr lang="en-US" b="1" dirty="0" smtClean="0"/>
              <a:t>Sample Workout </a:t>
            </a:r>
            <a:r>
              <a:rPr lang="en-US" dirty="0" smtClean="0"/>
              <a:t>Everyone</a:t>
            </a:r>
            <a:r>
              <a:rPr lang="en-US" dirty="0"/>
              <a:t/>
            </a:r>
            <a:br>
              <a:rPr lang="en-US" dirty="0"/>
            </a:br>
            <a:r>
              <a:rPr lang="en-US" sz="4000" dirty="0" smtClean="0"/>
              <a:t>Kay’s 30 minute</a:t>
            </a:r>
            <a:r>
              <a:rPr lang="en-US" dirty="0"/>
              <a:t/>
            </a:r>
            <a:br>
              <a:rPr lang="en-US" dirty="0"/>
            </a:br>
            <a:endParaRPr lang="en-US" dirty="0"/>
          </a:p>
        </p:txBody>
      </p:sp>
      <p:sp>
        <p:nvSpPr>
          <p:cNvPr id="3" name="Content Placeholder 2"/>
          <p:cNvSpPr>
            <a:spLocks noGrp="1"/>
          </p:cNvSpPr>
          <p:nvPr>
            <p:ph idx="1"/>
          </p:nvPr>
        </p:nvSpPr>
        <p:spPr>
          <a:xfrm>
            <a:off x="304800" y="1447800"/>
            <a:ext cx="8686800" cy="4952999"/>
          </a:xfrm>
        </p:spPr>
        <p:txBody>
          <a:bodyPr>
            <a:normAutofit fontScale="85000" lnSpcReduction="20000"/>
          </a:bodyPr>
          <a:lstStyle/>
          <a:p>
            <a:pPr marL="0" indent="0">
              <a:buNone/>
            </a:pPr>
            <a:r>
              <a:rPr lang="en-US" dirty="0" smtClean="0"/>
              <a:t>		Indoors			Outdoors</a:t>
            </a:r>
          </a:p>
          <a:p>
            <a:pPr marL="0" indent="0">
              <a:buNone/>
            </a:pPr>
            <a:r>
              <a:rPr lang="en-US" dirty="0" smtClean="0"/>
              <a:t>9 weeks (each in 3 week set) times drop each week</a:t>
            </a:r>
          </a:p>
          <a:p>
            <a:pPr marL="0" indent="0">
              <a:buNone/>
            </a:pPr>
            <a:r>
              <a:rPr lang="en-US" dirty="0" smtClean="0"/>
              <a:t> </a:t>
            </a:r>
          </a:p>
          <a:p>
            <a:pPr marL="0" indent="0">
              <a:buNone/>
            </a:pPr>
            <a:r>
              <a:rPr lang="en-US" dirty="0" smtClean="0"/>
              <a:t>Week 1 – 800 – 600 – 300 – 300 – 200 – 200 – 200</a:t>
            </a:r>
          </a:p>
          <a:p>
            <a:pPr marL="0" indent="0">
              <a:buNone/>
            </a:pPr>
            <a:r>
              <a:rPr lang="en-US" dirty="0" smtClean="0"/>
              <a:t>               (3:54) (2:00)  (:59)   (:59)  (:37)  (:37)   (:37)</a:t>
            </a:r>
          </a:p>
          <a:p>
            <a:pPr marL="0" indent="0">
              <a:buNone/>
            </a:pPr>
            <a:r>
              <a:rPr lang="en-US" dirty="0" smtClean="0"/>
              <a:t>Week 4 – 800 – 500 – 300 – 250 – 150 – 150 – 150</a:t>
            </a:r>
          </a:p>
          <a:p>
            <a:pPr marL="0" indent="0">
              <a:buNone/>
            </a:pPr>
            <a:r>
              <a:rPr lang="en-US" dirty="0"/>
              <a:t> </a:t>
            </a:r>
            <a:r>
              <a:rPr lang="en-US" dirty="0" smtClean="0"/>
              <a:t>              (3:36) (1:33) (:56)  (:45)   (:25)   (:25)  (:25)</a:t>
            </a:r>
          </a:p>
          <a:p>
            <a:pPr marL="0" indent="0">
              <a:buNone/>
            </a:pPr>
            <a:r>
              <a:rPr lang="en-US" dirty="0" smtClean="0"/>
              <a:t>Week 7 – 800 – 450 – 250 – 250 – 100 – 100 – 100</a:t>
            </a:r>
          </a:p>
          <a:p>
            <a:pPr marL="0" indent="0">
              <a:buNone/>
            </a:pPr>
            <a:r>
              <a:rPr lang="en-US" dirty="0"/>
              <a:t> </a:t>
            </a:r>
            <a:r>
              <a:rPr lang="en-US" dirty="0" smtClean="0"/>
              <a:t>              (3:18) (1:19) (:39)   (:39)   (:16)  (:16)  (:16)</a:t>
            </a:r>
          </a:p>
          <a:p>
            <a:pPr marL="0" indent="0">
              <a:buNone/>
            </a:pPr>
            <a:endParaRPr lang="en-US" dirty="0" smtClean="0"/>
          </a:p>
          <a:p>
            <a:pPr marL="0" indent="0">
              <a:buNone/>
            </a:pPr>
            <a:r>
              <a:rPr lang="en-US" dirty="0" smtClean="0"/>
              <a:t>Clock *   0:00    8:00 17:00 19:00 27:00 28:30 30:00</a:t>
            </a:r>
          </a:p>
          <a:p>
            <a:pPr marL="0" indent="0">
              <a:buNone/>
            </a:pPr>
            <a:r>
              <a:rPr lang="en-US" dirty="0" smtClean="0"/>
              <a:t>  </a:t>
            </a:r>
            <a:endParaRPr lang="en-US" dirty="0"/>
          </a:p>
        </p:txBody>
      </p:sp>
    </p:spTree>
    <p:extLst>
      <p:ext uri="{BB962C8B-B14F-4D97-AF65-F5344CB8AC3E}">
        <p14:creationId xmlns:p14="http://schemas.microsoft.com/office/powerpoint/2010/main" val="1852017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Tuesday/Thursday</a:t>
            </a:r>
            <a:endParaRPr lang="en-US" dirty="0"/>
          </a:p>
        </p:txBody>
      </p:sp>
      <p:sp>
        <p:nvSpPr>
          <p:cNvPr id="3" name="Content Placeholder 2"/>
          <p:cNvSpPr>
            <a:spLocks noGrp="1"/>
          </p:cNvSpPr>
          <p:nvPr>
            <p:ph idx="1"/>
          </p:nvPr>
        </p:nvSpPr>
        <p:spPr>
          <a:xfrm>
            <a:off x="228600" y="1219200"/>
            <a:ext cx="8686800" cy="5333999"/>
          </a:xfrm>
        </p:spPr>
        <p:txBody>
          <a:bodyPr>
            <a:normAutofit fontScale="85000" lnSpcReduction="20000"/>
          </a:bodyPr>
          <a:lstStyle/>
          <a:p>
            <a:r>
              <a:rPr lang="en-US" dirty="0" smtClean="0"/>
              <a:t>Strength Training</a:t>
            </a:r>
          </a:p>
          <a:p>
            <a:r>
              <a:rPr lang="en-US" dirty="0" smtClean="0"/>
              <a:t>30 to 45 minutes of Olympic lifts</a:t>
            </a:r>
          </a:p>
          <a:p>
            <a:pPr lvl="1"/>
            <a:r>
              <a:rPr lang="en-US" dirty="0" smtClean="0"/>
              <a:t>Bigger, Faster, Stronger</a:t>
            </a:r>
          </a:p>
          <a:p>
            <a:pPr lvl="1"/>
            <a:r>
              <a:rPr lang="en-US" dirty="0" smtClean="0"/>
              <a:t>Complex  I (Mrs. Hillman)</a:t>
            </a:r>
          </a:p>
          <a:p>
            <a:r>
              <a:rPr lang="en-US" dirty="0" smtClean="0"/>
              <a:t>Speed Development/Block Work</a:t>
            </a:r>
          </a:p>
          <a:p>
            <a:r>
              <a:rPr lang="en-US" dirty="0" smtClean="0"/>
              <a:t>Technique work for Hurdles</a:t>
            </a:r>
          </a:p>
          <a:p>
            <a:r>
              <a:rPr lang="en-US" dirty="0" smtClean="0"/>
              <a:t>Relay Handoffs</a:t>
            </a:r>
          </a:p>
          <a:p>
            <a:r>
              <a:rPr lang="en-US" dirty="0" smtClean="0"/>
              <a:t>Rest and Recovery/Video, DVD Day</a:t>
            </a:r>
          </a:p>
          <a:p>
            <a:pPr lvl="1"/>
            <a:r>
              <a:rPr lang="en-US" dirty="0" smtClean="0"/>
              <a:t>Team warm  up/easy temp run</a:t>
            </a:r>
          </a:p>
          <a:p>
            <a:pPr lvl="1"/>
            <a:r>
              <a:rPr lang="en-US" dirty="0" smtClean="0"/>
              <a:t>Training room treatment (my own)</a:t>
            </a:r>
          </a:p>
          <a:p>
            <a:pPr lvl="1"/>
            <a:r>
              <a:rPr lang="en-US" dirty="0" smtClean="0"/>
              <a:t>Pool workout</a:t>
            </a:r>
          </a:p>
          <a:p>
            <a:pPr lvl="1"/>
            <a:r>
              <a:rPr lang="en-US" dirty="0" smtClean="0"/>
              <a:t>Video, watch event from previous week’s meet (teachable moments)</a:t>
            </a:r>
          </a:p>
          <a:p>
            <a:endParaRPr lang="en-US" dirty="0" smtClean="0"/>
          </a:p>
          <a:p>
            <a:pPr marL="457200" lvl="1" indent="0">
              <a:buNone/>
            </a:pPr>
            <a:endParaRPr lang="en-US" dirty="0" smtClean="0"/>
          </a:p>
        </p:txBody>
      </p:sp>
    </p:spTree>
    <p:extLst>
      <p:ext uri="{BB962C8B-B14F-4D97-AF65-F5344CB8AC3E}">
        <p14:creationId xmlns:p14="http://schemas.microsoft.com/office/powerpoint/2010/main" val="1389619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2013 Class 2A Girls State Meet Final Results 4x100 Relay</a:t>
            </a:r>
            <a:endParaRPr lang="en-US" dirty="0"/>
          </a:p>
        </p:txBody>
      </p:sp>
      <p:sp>
        <p:nvSpPr>
          <p:cNvPr id="3" name="Content Placeholder 2"/>
          <p:cNvSpPr>
            <a:spLocks noGrp="1"/>
          </p:cNvSpPr>
          <p:nvPr>
            <p:ph idx="1"/>
          </p:nvPr>
        </p:nvSpPr>
        <p:spPr>
          <a:xfrm>
            <a:off x="457200" y="1447800"/>
            <a:ext cx="8229600" cy="5105399"/>
          </a:xfrm>
        </p:spPr>
        <p:txBody>
          <a:bodyPr>
            <a:normAutofit lnSpcReduction="10000"/>
          </a:bodyPr>
          <a:lstStyle/>
          <a:p>
            <a:pPr marL="514350" indent="-514350">
              <a:buFont typeface="+mj-lt"/>
              <a:buAutoNum type="arabicPeriod"/>
            </a:pPr>
            <a:r>
              <a:rPr lang="en-US" dirty="0" smtClean="0"/>
              <a:t>Kankakee   		48.23 (224)</a:t>
            </a:r>
          </a:p>
          <a:p>
            <a:pPr marL="514350" indent="-514350">
              <a:buFont typeface="+mj-lt"/>
              <a:buAutoNum type="arabicPeriod"/>
            </a:pPr>
            <a:r>
              <a:rPr lang="en-US" dirty="0" smtClean="0"/>
              <a:t>Springfield SE.	48.23 (230)</a:t>
            </a:r>
          </a:p>
          <a:p>
            <a:pPr marL="514350" indent="-514350">
              <a:buFont typeface="+mj-lt"/>
              <a:buAutoNum type="arabicPeriod"/>
            </a:pPr>
            <a:r>
              <a:rPr lang="en-US" dirty="0" smtClean="0"/>
              <a:t>Melrose Park W.L. 	48.35</a:t>
            </a:r>
          </a:p>
          <a:p>
            <a:pPr marL="514350" indent="-514350">
              <a:buFont typeface="+mj-lt"/>
              <a:buAutoNum type="arabicPeriod"/>
            </a:pPr>
            <a:r>
              <a:rPr lang="en-US" dirty="0" smtClean="0"/>
              <a:t>Bloomington		48.49</a:t>
            </a:r>
          </a:p>
          <a:p>
            <a:pPr marL="514350" indent="-514350">
              <a:buFont typeface="+mj-lt"/>
              <a:buAutoNum type="arabicPeriod"/>
            </a:pPr>
            <a:r>
              <a:rPr lang="en-US" dirty="0" smtClean="0"/>
              <a:t>Chatham (Glen)	49.03</a:t>
            </a:r>
          </a:p>
          <a:p>
            <a:pPr marL="514350" indent="-514350">
              <a:buFont typeface="+mj-lt"/>
              <a:buAutoNum type="arabicPeriod"/>
            </a:pPr>
            <a:r>
              <a:rPr lang="en-US" dirty="0" smtClean="0"/>
              <a:t>East St. Louis		49.27</a:t>
            </a:r>
          </a:p>
          <a:p>
            <a:pPr marL="514350" indent="-514350">
              <a:buFont typeface="+mj-lt"/>
              <a:buAutoNum type="arabicPeriod"/>
            </a:pPr>
            <a:r>
              <a:rPr lang="en-US" dirty="0" err="1" smtClean="0"/>
              <a:t>Geneseo</a:t>
            </a:r>
            <a:r>
              <a:rPr lang="en-US" dirty="0" smtClean="0"/>
              <a:t>		49.59</a:t>
            </a:r>
          </a:p>
          <a:p>
            <a:pPr marL="514350" indent="-514350">
              <a:buFont typeface="+mj-lt"/>
              <a:buAutoNum type="arabicPeriod"/>
            </a:pPr>
            <a:r>
              <a:rPr lang="en-US" dirty="0" smtClean="0"/>
              <a:t>Morton			49.87</a:t>
            </a:r>
          </a:p>
          <a:p>
            <a:pPr marL="514350" indent="-514350">
              <a:buFont typeface="+mj-lt"/>
              <a:buAutoNum type="arabicPeriod"/>
            </a:pPr>
            <a:r>
              <a:rPr lang="en-US" dirty="0" smtClean="0"/>
              <a:t>Dunlap			49.92</a:t>
            </a:r>
          </a:p>
          <a:p>
            <a:pPr marL="514350" indent="-514350">
              <a:buFont typeface="+mj-lt"/>
              <a:buAutoNum type="arabicPeriod"/>
            </a:pPr>
            <a:endParaRPr lang="en-US" dirty="0"/>
          </a:p>
        </p:txBody>
      </p:sp>
    </p:spTree>
    <p:extLst>
      <p:ext uri="{BB962C8B-B14F-4D97-AF65-F5344CB8AC3E}">
        <p14:creationId xmlns:p14="http://schemas.microsoft.com/office/powerpoint/2010/main" val="3785375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Former/Current Providence, Kankakee Sprinters/ Hurdlers </a:t>
            </a:r>
          </a:p>
        </p:txBody>
      </p:sp>
      <p:sp>
        <p:nvSpPr>
          <p:cNvPr id="3" name="Content Placeholder 2"/>
          <p:cNvSpPr>
            <a:spLocks noGrp="1"/>
          </p:cNvSpPr>
          <p:nvPr>
            <p:ph idx="1"/>
          </p:nvPr>
        </p:nvSpPr>
        <p:spPr>
          <a:xfrm>
            <a:off x="457200" y="1447800"/>
            <a:ext cx="8229600" cy="5029199"/>
          </a:xfrm>
        </p:spPr>
        <p:txBody>
          <a:bodyPr>
            <a:normAutofit lnSpcReduction="10000"/>
          </a:bodyPr>
          <a:lstStyle/>
          <a:p>
            <a:r>
              <a:rPr lang="en-US" sz="1800" dirty="0" err="1"/>
              <a:t>Eleen</a:t>
            </a:r>
            <a:r>
              <a:rPr lang="en-US" sz="1800" dirty="0"/>
              <a:t> Moran  (Providence Catholic) 2006</a:t>
            </a:r>
          </a:p>
          <a:p>
            <a:pPr lvl="1"/>
            <a:r>
              <a:rPr lang="en-US" sz="1800" dirty="0"/>
              <a:t>5th place 400m (57.53 FAT) School Record</a:t>
            </a:r>
          </a:p>
          <a:p>
            <a:r>
              <a:rPr lang="en-US" sz="1800" dirty="0" smtClean="0"/>
              <a:t>Dominique </a:t>
            </a:r>
            <a:r>
              <a:rPr lang="en-US" sz="1800" dirty="0" err="1"/>
              <a:t>Kimpel</a:t>
            </a:r>
            <a:r>
              <a:rPr lang="en-US" sz="1800" dirty="0"/>
              <a:t> 2011</a:t>
            </a:r>
          </a:p>
          <a:p>
            <a:pPr lvl="1"/>
            <a:r>
              <a:rPr lang="en-US" sz="1800" dirty="0"/>
              <a:t>3 time state Champion 100m (11.69) School Record </a:t>
            </a:r>
          </a:p>
          <a:p>
            <a:pPr lvl="1"/>
            <a:r>
              <a:rPr lang="en-US" sz="1800" dirty="0"/>
              <a:t>3 time state Champion 200m (24.08) School Record</a:t>
            </a:r>
          </a:p>
          <a:p>
            <a:pPr lvl="1"/>
            <a:r>
              <a:rPr lang="en-US" sz="1800" dirty="0"/>
              <a:t>2</a:t>
            </a:r>
            <a:r>
              <a:rPr lang="en-US" sz="1800" baseline="30000" dirty="0"/>
              <a:t>nd</a:t>
            </a:r>
            <a:r>
              <a:rPr lang="en-US" sz="1800" dirty="0"/>
              <a:t> in the 400m dash (55.75) School Record</a:t>
            </a:r>
          </a:p>
          <a:p>
            <a:r>
              <a:rPr lang="en-US" sz="1800" dirty="0" err="1"/>
              <a:t>Tyjuana</a:t>
            </a:r>
            <a:r>
              <a:rPr lang="en-US" sz="1800" dirty="0"/>
              <a:t> Eason Present</a:t>
            </a:r>
          </a:p>
          <a:p>
            <a:pPr lvl="1"/>
            <a:r>
              <a:rPr lang="en-US" sz="1800" dirty="0"/>
              <a:t>2 years placed 100m dash (12.26) Personal Best</a:t>
            </a:r>
          </a:p>
          <a:p>
            <a:pPr lvl="1"/>
            <a:r>
              <a:rPr lang="en-US" sz="1800" dirty="0"/>
              <a:t>7th place 200m dash (25.88) Personal Best</a:t>
            </a:r>
          </a:p>
          <a:p>
            <a:pPr lvl="1"/>
            <a:r>
              <a:rPr lang="en-US" sz="1800" dirty="0"/>
              <a:t>57.7 400m Dash</a:t>
            </a:r>
          </a:p>
          <a:p>
            <a:r>
              <a:rPr lang="en-US" sz="1800" dirty="0" err="1" smtClean="0"/>
              <a:t>Jemiya</a:t>
            </a:r>
            <a:r>
              <a:rPr lang="en-US" sz="1800" dirty="0" smtClean="0"/>
              <a:t> </a:t>
            </a:r>
            <a:r>
              <a:rPr lang="en-US" sz="1800" dirty="0"/>
              <a:t>Bates Present</a:t>
            </a:r>
          </a:p>
          <a:p>
            <a:pPr lvl="1"/>
            <a:r>
              <a:rPr lang="en-US" sz="1800" dirty="0"/>
              <a:t>7th place 100m Dash (12.27) </a:t>
            </a:r>
          </a:p>
          <a:p>
            <a:pPr lvl="1"/>
            <a:r>
              <a:rPr lang="en-US" sz="1800" dirty="0"/>
              <a:t>State Q 200m Dash (26.24)</a:t>
            </a:r>
          </a:p>
          <a:p>
            <a:r>
              <a:rPr lang="en-US" sz="1800" dirty="0"/>
              <a:t>4x100 Relay 2010 State Champions (48.34)</a:t>
            </a:r>
          </a:p>
          <a:p>
            <a:r>
              <a:rPr lang="en-US" sz="1800" dirty="0"/>
              <a:t>4x100 Relay 2013 State Champions (47.94) (Semi) School Record</a:t>
            </a:r>
          </a:p>
          <a:p>
            <a:r>
              <a:rPr lang="en-US" sz="1800" dirty="0"/>
              <a:t>4x200 Relay 2013 3</a:t>
            </a:r>
            <a:r>
              <a:rPr lang="en-US" sz="1800" baseline="30000" dirty="0"/>
              <a:t>rd</a:t>
            </a:r>
            <a:r>
              <a:rPr lang="en-US" sz="1800" dirty="0"/>
              <a:t> place (1:41.45) School </a:t>
            </a:r>
            <a:r>
              <a:rPr lang="en-US" sz="1800" dirty="0" smtClean="0"/>
              <a:t>Record</a:t>
            </a:r>
            <a:endParaRPr lang="en-US" dirty="0"/>
          </a:p>
        </p:txBody>
      </p:sp>
    </p:spTree>
    <p:extLst>
      <p:ext uri="{BB962C8B-B14F-4D97-AF65-F5344CB8AC3E}">
        <p14:creationId xmlns:p14="http://schemas.microsoft.com/office/powerpoint/2010/main" val="1682435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295401"/>
            <a:ext cx="8229600" cy="4830764"/>
          </a:xfrm>
        </p:spPr>
        <p:txBody>
          <a:bodyPr/>
          <a:lstStyle/>
          <a:p>
            <a:pPr>
              <a:lnSpc>
                <a:spcPct val="90000"/>
              </a:lnSpc>
            </a:pPr>
            <a:r>
              <a:rPr lang="en-US" sz="2400" dirty="0"/>
              <a:t>Kankakee Girls Track Website:</a:t>
            </a:r>
          </a:p>
          <a:p>
            <a:pPr lvl="1">
              <a:lnSpc>
                <a:spcPct val="90000"/>
              </a:lnSpc>
            </a:pPr>
            <a:r>
              <a:rPr lang="en-US" sz="2400" dirty="0">
                <a:hlinkClick r:id="rId2"/>
              </a:rPr>
              <a:t>www.ksd111.org</a:t>
            </a:r>
            <a:r>
              <a:rPr lang="en-US" sz="2400" dirty="0"/>
              <a:t>  </a:t>
            </a:r>
          </a:p>
          <a:p>
            <a:pPr lvl="1">
              <a:lnSpc>
                <a:spcPct val="90000"/>
              </a:lnSpc>
              <a:buNone/>
            </a:pPr>
            <a:endParaRPr lang="en-US" sz="2400" dirty="0"/>
          </a:p>
          <a:p>
            <a:pPr>
              <a:lnSpc>
                <a:spcPct val="90000"/>
              </a:lnSpc>
            </a:pPr>
            <a:r>
              <a:rPr lang="en-US" sz="2400" dirty="0"/>
              <a:t>If you have any questions or concerns please feel free to contact me!</a:t>
            </a:r>
          </a:p>
          <a:p>
            <a:pPr lvl="1">
              <a:lnSpc>
                <a:spcPct val="90000"/>
              </a:lnSpc>
            </a:pPr>
            <a:r>
              <a:rPr lang="en-US" sz="2400" smtClean="0">
                <a:hlinkClick r:id="rId3"/>
              </a:rPr>
              <a:t>Benny-Phillips@ksd111.org</a:t>
            </a:r>
            <a:r>
              <a:rPr lang="en-US" sz="2400" smtClean="0"/>
              <a:t> </a:t>
            </a:r>
            <a:endParaRPr lang="en-US" sz="2400" dirty="0"/>
          </a:p>
          <a:p>
            <a:pPr lvl="1">
              <a:lnSpc>
                <a:spcPct val="90000"/>
              </a:lnSpc>
            </a:pPr>
            <a:r>
              <a:rPr lang="en-US" sz="2400" dirty="0" smtClean="0">
                <a:hlinkClick r:id="rId4"/>
              </a:rPr>
              <a:t>phillips311@att.net</a:t>
            </a:r>
            <a:endParaRPr lang="en-US" sz="2400" dirty="0" smtClean="0"/>
          </a:p>
          <a:p>
            <a:pPr lvl="1">
              <a:lnSpc>
                <a:spcPct val="90000"/>
              </a:lnSpc>
            </a:pPr>
            <a:r>
              <a:rPr lang="en-US" sz="2400" dirty="0" smtClean="0"/>
              <a:t>815-210-8409</a:t>
            </a:r>
            <a:endParaRPr lang="en-US" sz="2400" dirty="0"/>
          </a:p>
          <a:p>
            <a:pPr marL="0" indent="0">
              <a:buNone/>
            </a:pPr>
            <a:endParaRPr lang="en-US" dirty="0"/>
          </a:p>
        </p:txBody>
      </p:sp>
    </p:spTree>
    <p:extLst>
      <p:ext uri="{BB962C8B-B14F-4D97-AF65-F5344CB8AC3E}">
        <p14:creationId xmlns:p14="http://schemas.microsoft.com/office/powerpoint/2010/main" val="258638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 Your History Because It will Tell You Their 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1989 to 2009 Coach </a:t>
            </a:r>
            <a:r>
              <a:rPr lang="en-US" dirty="0" err="1" smtClean="0"/>
              <a:t>Burgard</a:t>
            </a:r>
            <a:r>
              <a:rPr lang="en-US" dirty="0" smtClean="0"/>
              <a:t>, Head Track and Field Coach at Kankakee (cross country when they had it) had built a solid tradition in Girls track but in recent years the track team had fallen on hard times.</a:t>
            </a:r>
          </a:p>
          <a:p>
            <a:r>
              <a:rPr lang="en-US" dirty="0" smtClean="0"/>
              <a:t>This was a culture that athletes wanted to be a part of but did not want to work. So we needed to get back that tradition and culture of hard work and make it stronger today than they were back then. (4</a:t>
            </a:r>
            <a:r>
              <a:rPr lang="en-US" baseline="30000" dirty="0" smtClean="0"/>
              <a:t>th</a:t>
            </a:r>
            <a:r>
              <a:rPr lang="en-US" dirty="0" smtClean="0"/>
              <a:t> place in 1997 and 21 relays  placed) </a:t>
            </a:r>
            <a:endParaRPr lang="en-US" dirty="0"/>
          </a:p>
        </p:txBody>
      </p:sp>
    </p:spTree>
    <p:extLst>
      <p:ext uri="{BB962C8B-B14F-4D97-AF65-F5344CB8AC3E}">
        <p14:creationId xmlns:p14="http://schemas.microsoft.com/office/powerpoint/2010/main" val="785776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What You Will Need To Do</a:t>
            </a:r>
            <a:endParaRPr lang="en-US" dirty="0"/>
          </a:p>
        </p:txBody>
      </p:sp>
      <p:sp>
        <p:nvSpPr>
          <p:cNvPr id="3" name="Content Placeholder 2"/>
          <p:cNvSpPr>
            <a:spLocks noGrp="1"/>
          </p:cNvSpPr>
          <p:nvPr>
            <p:ph idx="1"/>
          </p:nvPr>
        </p:nvSpPr>
        <p:spPr>
          <a:xfrm>
            <a:off x="457200" y="1143001"/>
            <a:ext cx="8229600" cy="4983163"/>
          </a:xfrm>
        </p:spPr>
        <p:txBody>
          <a:bodyPr>
            <a:normAutofit lnSpcReduction="10000"/>
          </a:bodyPr>
          <a:lstStyle/>
          <a:p>
            <a:r>
              <a:rPr lang="en-US" dirty="0" smtClean="0"/>
              <a:t>2009-10 - I took over as Head Track and Field Coach. I made a conscious effort to think about what tradition I wanted to establish to contribute to what Coach </a:t>
            </a:r>
            <a:r>
              <a:rPr lang="en-US" dirty="0" err="1" smtClean="0"/>
              <a:t>Burgard</a:t>
            </a:r>
            <a:r>
              <a:rPr lang="en-US" dirty="0" smtClean="0"/>
              <a:t> had created.</a:t>
            </a:r>
          </a:p>
          <a:p>
            <a:r>
              <a:rPr lang="en-US" dirty="0" smtClean="0"/>
              <a:t>After falling short of a team trophy at the state meet during the 2009-10 and 2010-11 seasons and evaluating performances, I realized the stress of winning a championship was put on one sprinter.</a:t>
            </a:r>
            <a:endParaRPr lang="en-US" dirty="0"/>
          </a:p>
        </p:txBody>
      </p:sp>
    </p:spTree>
    <p:extLst>
      <p:ext uri="{BB962C8B-B14F-4D97-AF65-F5344CB8AC3E}">
        <p14:creationId xmlns:p14="http://schemas.microsoft.com/office/powerpoint/2010/main" val="557967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Do</a:t>
            </a:r>
            <a:endParaRPr lang="en-US" dirty="0"/>
          </a:p>
        </p:txBody>
      </p:sp>
      <p:sp>
        <p:nvSpPr>
          <p:cNvPr id="3" name="Content Placeholder 2"/>
          <p:cNvSpPr>
            <a:spLocks noGrp="1"/>
          </p:cNvSpPr>
          <p:nvPr>
            <p:ph idx="1"/>
          </p:nvPr>
        </p:nvSpPr>
        <p:spPr/>
        <p:txBody>
          <a:bodyPr/>
          <a:lstStyle/>
          <a:p>
            <a:r>
              <a:rPr lang="en-US" dirty="0" smtClean="0"/>
              <a:t>Coaches need to decide what their base method of training for all of the events coached are going to be.</a:t>
            </a:r>
          </a:p>
          <a:p>
            <a:r>
              <a:rPr lang="en-US" dirty="0" smtClean="0"/>
              <a:t>As track and field coaches we all have the understanding, commitment and passion that coaching multiple events is what we do.</a:t>
            </a:r>
            <a:endParaRPr lang="en-US" dirty="0"/>
          </a:p>
        </p:txBody>
      </p:sp>
    </p:spTree>
    <p:extLst>
      <p:ext uri="{BB962C8B-B14F-4D97-AF65-F5344CB8AC3E}">
        <p14:creationId xmlns:p14="http://schemas.microsoft.com/office/powerpoint/2010/main" val="1590228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 Who You Are And Where You Want To Go</a:t>
            </a:r>
            <a:endParaRPr lang="en-US" dirty="0"/>
          </a:p>
        </p:txBody>
      </p:sp>
      <p:sp>
        <p:nvSpPr>
          <p:cNvPr id="3" name="Content Placeholder 2"/>
          <p:cNvSpPr>
            <a:spLocks noGrp="1"/>
          </p:cNvSpPr>
          <p:nvPr>
            <p:ph idx="1"/>
          </p:nvPr>
        </p:nvSpPr>
        <p:spPr>
          <a:xfrm>
            <a:off x="304800" y="1447800"/>
            <a:ext cx="8610600" cy="5029200"/>
          </a:xfrm>
        </p:spPr>
        <p:txBody>
          <a:bodyPr>
            <a:normAutofit/>
          </a:bodyPr>
          <a:lstStyle/>
          <a:p>
            <a:r>
              <a:rPr lang="en-US" dirty="0" smtClean="0"/>
              <a:t>When I took over the job at Kankakee</a:t>
            </a:r>
          </a:p>
          <a:p>
            <a:pPr lvl="1"/>
            <a:r>
              <a:rPr lang="en-US" dirty="0" smtClean="0"/>
              <a:t>Coach Hillman: All Jump</a:t>
            </a:r>
          </a:p>
          <a:p>
            <a:pPr lvl="1"/>
            <a:r>
              <a:rPr lang="en-US" dirty="0" smtClean="0"/>
              <a:t>Coach Hawes: Throws</a:t>
            </a:r>
          </a:p>
          <a:p>
            <a:pPr lvl="1"/>
            <a:r>
              <a:rPr lang="en-US" dirty="0" smtClean="0"/>
              <a:t>Myself: Sprints, Hurdles and Relays (Distance was 800 meters to these girls)</a:t>
            </a:r>
          </a:p>
          <a:p>
            <a:pPr marL="457200" lvl="1" indent="0">
              <a:buNone/>
            </a:pPr>
            <a:r>
              <a:rPr lang="en-US" dirty="0" smtClean="0"/>
              <a:t>I </a:t>
            </a:r>
            <a:r>
              <a:rPr lang="en-US" dirty="0"/>
              <a:t>k</a:t>
            </a:r>
            <a:r>
              <a:rPr lang="en-US" dirty="0" smtClean="0"/>
              <a:t>new the events that I coached, all to some degree had components of endurance, speed and power. </a:t>
            </a:r>
          </a:p>
          <a:p>
            <a:pPr marL="457200" lvl="1" indent="0">
              <a:buNone/>
            </a:pPr>
            <a:r>
              <a:rPr lang="en-US" dirty="0" smtClean="0"/>
              <a:t>I have developed this philosophy because of the coaching positions I had been placed in previously. </a:t>
            </a:r>
          </a:p>
        </p:txBody>
      </p:sp>
    </p:spTree>
    <p:extLst>
      <p:ext uri="{BB962C8B-B14F-4D97-AF65-F5344CB8AC3E}">
        <p14:creationId xmlns:p14="http://schemas.microsoft.com/office/powerpoint/2010/main" val="2382779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Know Who You Are And Where You Want To Go</a:t>
            </a:r>
            <a:endParaRPr lang="en-US" dirty="0"/>
          </a:p>
        </p:txBody>
      </p:sp>
      <p:sp>
        <p:nvSpPr>
          <p:cNvPr id="3" name="Content Placeholder 2"/>
          <p:cNvSpPr>
            <a:spLocks noGrp="1"/>
          </p:cNvSpPr>
          <p:nvPr>
            <p:ph idx="1"/>
          </p:nvPr>
        </p:nvSpPr>
        <p:spPr>
          <a:xfrm>
            <a:off x="152400" y="1295400"/>
            <a:ext cx="8915400" cy="5410200"/>
          </a:xfrm>
        </p:spPr>
        <p:txBody>
          <a:bodyPr>
            <a:normAutofit fontScale="92500" lnSpcReduction="10000"/>
          </a:bodyPr>
          <a:lstStyle/>
          <a:p>
            <a:r>
              <a:rPr lang="en-US" dirty="0" smtClean="0"/>
              <a:t>Joliet Township – Rebuild</a:t>
            </a:r>
          </a:p>
          <a:p>
            <a:pPr lvl="1"/>
            <a:r>
              <a:rPr lang="en-US" dirty="0" smtClean="0"/>
              <a:t>2001 USA Track &amp; Field Level 1</a:t>
            </a:r>
          </a:p>
          <a:p>
            <a:pPr lvl="1"/>
            <a:r>
              <a:rPr lang="en-US" dirty="0" smtClean="0"/>
              <a:t>2002 Vince Anderson U of Tennessee – (Now at Texas A&amp;M) helped with workouts</a:t>
            </a:r>
          </a:p>
          <a:p>
            <a:r>
              <a:rPr lang="en-US" dirty="0" smtClean="0"/>
              <a:t>Hillcrest – Rebuild (Test what I know)</a:t>
            </a:r>
          </a:p>
          <a:p>
            <a:pPr lvl="1"/>
            <a:r>
              <a:rPr lang="en-US" dirty="0" smtClean="0"/>
              <a:t>2003 USA Track &amp; Field Level II Sprints, Hurdles and Relays</a:t>
            </a:r>
          </a:p>
          <a:p>
            <a:r>
              <a:rPr lang="en-US" dirty="0" smtClean="0"/>
              <a:t>Providence – Rebuild (New Millennial Records)</a:t>
            </a:r>
          </a:p>
          <a:p>
            <a:pPr lvl="1"/>
            <a:r>
              <a:rPr lang="en-US" dirty="0" smtClean="0"/>
              <a:t>2005 USA Track &amp; Field Level II Jumps</a:t>
            </a:r>
          </a:p>
          <a:p>
            <a:r>
              <a:rPr lang="en-US" dirty="0" smtClean="0"/>
              <a:t>Hillcrest – Win State (3 yrs.) Leave it better than you got it and be the best Asst. you can be!</a:t>
            </a:r>
          </a:p>
          <a:p>
            <a:r>
              <a:rPr lang="en-US" dirty="0" smtClean="0"/>
              <a:t>Kankakee – Rebuild (New Start)</a:t>
            </a:r>
          </a:p>
          <a:p>
            <a:endParaRPr lang="en-US" dirty="0"/>
          </a:p>
        </p:txBody>
      </p:sp>
    </p:spTree>
    <p:extLst>
      <p:ext uri="{BB962C8B-B14F-4D97-AF65-F5344CB8AC3E}">
        <p14:creationId xmlns:p14="http://schemas.microsoft.com/office/powerpoint/2010/main" val="2616357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Why We Do What We Do</a:t>
            </a:r>
            <a:endParaRPr lang="en-US" dirty="0"/>
          </a:p>
        </p:txBody>
      </p:sp>
      <p:sp>
        <p:nvSpPr>
          <p:cNvPr id="3" name="Content Placeholder 2"/>
          <p:cNvSpPr>
            <a:spLocks noGrp="1"/>
          </p:cNvSpPr>
          <p:nvPr>
            <p:ph idx="1"/>
          </p:nvPr>
        </p:nvSpPr>
        <p:spPr>
          <a:xfrm>
            <a:off x="76200" y="990600"/>
            <a:ext cx="8991600" cy="5562600"/>
          </a:xfrm>
        </p:spPr>
        <p:txBody>
          <a:bodyPr>
            <a:normAutofit fontScale="85000" lnSpcReduction="10000"/>
          </a:bodyPr>
          <a:lstStyle/>
          <a:p>
            <a:r>
              <a:rPr lang="en-US" dirty="0" smtClean="0"/>
              <a:t>In 2005 </a:t>
            </a:r>
            <a:r>
              <a:rPr lang="en-US" i="1" dirty="0" smtClean="0"/>
              <a:t>American Track and Field Magazine </a:t>
            </a:r>
            <a:r>
              <a:rPr lang="en-US" dirty="0"/>
              <a:t>p</a:t>
            </a:r>
            <a:r>
              <a:rPr lang="en-US" dirty="0" smtClean="0"/>
              <a:t>ublished an article written by Andy Friedlander about Coach Clyde Hart on the 400 (Train Slower to Race Faster)</a:t>
            </a:r>
          </a:p>
          <a:p>
            <a:r>
              <a:rPr lang="en-US" dirty="0" smtClean="0"/>
              <a:t>This article will change (or not) the way you think about developing your plan of training 400M runners.</a:t>
            </a:r>
          </a:p>
          <a:p>
            <a:r>
              <a:rPr lang="en-US" dirty="0" smtClean="0"/>
              <a:t>Vince Anderson told me to find 5 things that I can do well and do them.</a:t>
            </a:r>
          </a:p>
          <a:p>
            <a:r>
              <a:rPr lang="en-US" dirty="0" smtClean="0"/>
              <a:t>In my Level II Training, I put together a Periodization Program and Chart for Track and Field. So I have decided over the years that we were going to commit to building our team around the 400.</a:t>
            </a:r>
          </a:p>
          <a:p>
            <a:r>
              <a:rPr lang="en-US" dirty="0" smtClean="0"/>
              <a:t>We  have become very competitive in the 4x1, 4x2, 4x4, 100, 200 and the 400 (we do ok in the 4x8 to win in our area)</a:t>
            </a:r>
            <a:endParaRPr lang="en-US" dirty="0"/>
          </a:p>
        </p:txBody>
      </p:sp>
    </p:spTree>
    <p:extLst>
      <p:ext uri="{BB962C8B-B14F-4D97-AF65-F5344CB8AC3E}">
        <p14:creationId xmlns:p14="http://schemas.microsoft.com/office/powerpoint/2010/main" val="1430523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Do You Look for in the Hallways, Gym classes and other sports</a:t>
            </a:r>
            <a:endParaRPr lang="en-US" dirty="0"/>
          </a:p>
        </p:txBody>
      </p:sp>
      <p:sp>
        <p:nvSpPr>
          <p:cNvPr id="3" name="Content Placeholder 2"/>
          <p:cNvSpPr>
            <a:spLocks noGrp="1"/>
          </p:cNvSpPr>
          <p:nvPr>
            <p:ph idx="1"/>
          </p:nvPr>
        </p:nvSpPr>
        <p:spPr/>
        <p:txBody>
          <a:bodyPr/>
          <a:lstStyle/>
          <a:p>
            <a:r>
              <a:rPr lang="en-US" dirty="0" smtClean="0"/>
              <a:t>Recruit all sports with enthusiasm and tell them how you can help with their sport</a:t>
            </a:r>
          </a:p>
          <a:p>
            <a:r>
              <a:rPr lang="en-US" dirty="0" smtClean="0"/>
              <a:t>Recruit PE teachers to promote your sport</a:t>
            </a:r>
          </a:p>
          <a:p>
            <a:r>
              <a:rPr lang="en-US" dirty="0" smtClean="0"/>
              <a:t>In the hallways we had to focus attention on athletes that could do multiple events and not just be event specific (testing)</a:t>
            </a:r>
          </a:p>
          <a:p>
            <a:r>
              <a:rPr lang="en-US" dirty="0" smtClean="0"/>
              <a:t>With 400m/300H athletes they have the ability and range to go up/down</a:t>
            </a:r>
            <a:endParaRPr lang="en-US" dirty="0"/>
          </a:p>
        </p:txBody>
      </p:sp>
    </p:spTree>
    <p:extLst>
      <p:ext uri="{BB962C8B-B14F-4D97-AF65-F5344CB8AC3E}">
        <p14:creationId xmlns:p14="http://schemas.microsoft.com/office/powerpoint/2010/main" val="4135495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1263</Words>
  <Application>Microsoft Office PowerPoint</Application>
  <PresentationFormat>On-screen Show (4:3)</PresentationFormat>
  <Paragraphs>206</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Building Your Sprint Programs Through 400 Meter Training</vt:lpstr>
      <vt:lpstr>What Does It Take</vt:lpstr>
      <vt:lpstr>Know Your History Because It will Tell You Their Story</vt:lpstr>
      <vt:lpstr>What You Will Need To Do</vt:lpstr>
      <vt:lpstr>What You Need To Do</vt:lpstr>
      <vt:lpstr>Know Who You Are And Where You Want To Go</vt:lpstr>
      <vt:lpstr>Know Who You Are And Where You Want To Go</vt:lpstr>
      <vt:lpstr>Why We Do What We Do</vt:lpstr>
      <vt:lpstr>Who Do You Look for in the Hallways, Gym classes and other sports</vt:lpstr>
      <vt:lpstr>Range of Ability</vt:lpstr>
      <vt:lpstr>Range of Ability</vt:lpstr>
      <vt:lpstr>Athletes’ Example of Range</vt:lpstr>
      <vt:lpstr>Training The 400M</vt:lpstr>
      <vt:lpstr>Key Factors in 400M Training</vt:lpstr>
      <vt:lpstr>Key Factors in 400M Training</vt:lpstr>
      <vt:lpstr>Breaking Down the Complete 400 Race</vt:lpstr>
      <vt:lpstr>Weekly Workout Schedule</vt:lpstr>
      <vt:lpstr>Sample Workout:</vt:lpstr>
      <vt:lpstr>Wednesdays – A Power Speed Day</vt:lpstr>
      <vt:lpstr> Sample Workout Everyone Kay’s 30 minute </vt:lpstr>
      <vt:lpstr>Tuesday/Thursday</vt:lpstr>
      <vt:lpstr>2013 Class 2A Girls State Meet Final Results 4x100 Relay</vt:lpstr>
      <vt:lpstr>Former/Current Providence, Kankakee Sprinters/ Hurdlers </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Your Sprint Programs Through 400 Meter Training</dc:title>
  <dc:creator>HP</dc:creator>
  <cp:lastModifiedBy>HP</cp:lastModifiedBy>
  <cp:revision>46</cp:revision>
  <dcterms:created xsi:type="dcterms:W3CDTF">2013-12-25T02:54:01Z</dcterms:created>
  <dcterms:modified xsi:type="dcterms:W3CDTF">2014-01-05T00:01:33Z</dcterms:modified>
</cp:coreProperties>
</file>